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371" r:id="rId2"/>
    <p:sldId id="372" r:id="rId3"/>
    <p:sldId id="373" r:id="rId4"/>
    <p:sldId id="374" r:id="rId5"/>
    <p:sldId id="375" r:id="rId6"/>
    <p:sldId id="376" r:id="rId7"/>
    <p:sldId id="377" r:id="rId8"/>
    <p:sldId id="378" r:id="rId9"/>
    <p:sldId id="379" r:id="rId10"/>
    <p:sldId id="380" r:id="rId11"/>
    <p:sldId id="381" r:id="rId12"/>
    <p:sldId id="382" r:id="rId13"/>
    <p:sldId id="383" r:id="rId14"/>
    <p:sldId id="384" r:id="rId15"/>
    <p:sldId id="385" r:id="rId16"/>
    <p:sldId id="386" r:id="rId17"/>
    <p:sldId id="387" r:id="rId18"/>
    <p:sldId id="388" r:id="rId19"/>
    <p:sldId id="389" r:id="rId20"/>
    <p:sldId id="390" r:id="rId21"/>
    <p:sldId id="391" r:id="rId22"/>
    <p:sldId id="392" r:id="rId23"/>
    <p:sldId id="394" r:id="rId24"/>
    <p:sldId id="393" r:id="rId25"/>
    <p:sldId id="395" r:id="rId26"/>
    <p:sldId id="396" r:id="rId27"/>
    <p:sldId id="397" r:id="rId28"/>
  </p:sldIdLst>
  <p:sldSz cx="9144000" cy="6858000" type="screen4x3"/>
  <p:notesSz cx="6954838"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SI" initials="J"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BFD"/>
    <a:srgbClr val="F6F9FC"/>
    <a:srgbClr val="FFFFFF"/>
    <a:srgbClr val="006666"/>
    <a:srgbClr val="FFFFCC"/>
    <a:srgbClr val="127D0D"/>
    <a:srgbClr val="79E395"/>
    <a:srgbClr val="6CB484"/>
    <a:srgbClr val="5CC475"/>
    <a:srgbClr val="D2E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45" autoAdjust="0"/>
    <p:restoredTop sz="85476" autoAdjust="0"/>
  </p:normalViewPr>
  <p:slideViewPr>
    <p:cSldViewPr>
      <p:cViewPr>
        <p:scale>
          <a:sx n="60" d="100"/>
          <a:sy n="60" d="100"/>
        </p:scale>
        <p:origin x="-1472" y="-32"/>
      </p:cViewPr>
      <p:guideLst>
        <p:guide orient="horz" pos="2160"/>
        <p:guide pos="2880"/>
      </p:guideLst>
    </p:cSldViewPr>
  </p:slideViewPr>
  <p:outlineViewPr>
    <p:cViewPr>
      <p:scale>
        <a:sx n="33" d="100"/>
        <a:sy n="33" d="100"/>
      </p:scale>
      <p:origin x="42" y="3841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163" cy="46553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40038" y="1"/>
            <a:ext cx="3013163" cy="46553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EC6A0DC-4D3A-4F31-ACF4-DCA3DE739D81}" type="datetimeFigureOut">
              <a:rPr lang="en-US"/>
              <a:pPr>
                <a:defRPr/>
              </a:pPr>
              <a:t>05-Mar-20</a:t>
            </a:fld>
            <a:endParaRPr lang="en-US"/>
          </a:p>
        </p:txBody>
      </p:sp>
      <p:sp>
        <p:nvSpPr>
          <p:cNvPr id="4" name="Footer Placeholder 3"/>
          <p:cNvSpPr>
            <a:spLocks noGrp="1"/>
          </p:cNvSpPr>
          <p:nvPr>
            <p:ph type="ftr" sz="quarter" idx="2"/>
          </p:nvPr>
        </p:nvSpPr>
        <p:spPr>
          <a:xfrm>
            <a:off x="0" y="8842074"/>
            <a:ext cx="3013163" cy="465529"/>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40038" y="8842074"/>
            <a:ext cx="3013163" cy="465529"/>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1F6753F-F0E3-4727-904A-DB1EBF212D82}" type="slidenum">
              <a:rPr lang="en-US"/>
              <a:pPr>
                <a:defRPr/>
              </a:pPr>
              <a:t>‹#›</a:t>
            </a:fld>
            <a:endParaRPr lang="en-US"/>
          </a:p>
        </p:txBody>
      </p:sp>
    </p:spTree>
    <p:extLst>
      <p:ext uri="{BB962C8B-B14F-4D97-AF65-F5344CB8AC3E}">
        <p14:creationId xmlns:p14="http://schemas.microsoft.com/office/powerpoint/2010/main" val="7740354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163" cy="46553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40038" y="1"/>
            <a:ext cx="3013163" cy="46553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5A259BA-205C-40C1-AE89-81059E38544B}" type="datetimeFigureOut">
              <a:rPr lang="en-US"/>
              <a:pPr>
                <a:defRPr/>
              </a:pPr>
              <a:t>05-Mar-20</a:t>
            </a:fld>
            <a:endParaRPr lang="en-US"/>
          </a:p>
        </p:txBody>
      </p:sp>
      <p:sp>
        <p:nvSpPr>
          <p:cNvPr id="4" name="Slide Image Placeholder 3"/>
          <p:cNvSpPr>
            <a:spLocks noGrp="1" noRot="1" noChangeAspect="1"/>
          </p:cNvSpPr>
          <p:nvPr>
            <p:ph type="sldImg" idx="2"/>
          </p:nvPr>
        </p:nvSpPr>
        <p:spPr>
          <a:xfrm>
            <a:off x="1149350" y="696913"/>
            <a:ext cx="4656138" cy="34925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95977" y="4421786"/>
            <a:ext cx="5562887" cy="4189769"/>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074"/>
            <a:ext cx="3013163" cy="465529"/>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40038" y="8842074"/>
            <a:ext cx="3013163" cy="465529"/>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1038D2B-4BD2-497C-8E71-D70EE13E7292}" type="slidenum">
              <a:rPr lang="en-US"/>
              <a:pPr>
                <a:defRPr/>
              </a:pPr>
              <a:t>‹#›</a:t>
            </a:fld>
            <a:endParaRPr lang="en-US"/>
          </a:p>
        </p:txBody>
      </p:sp>
    </p:spTree>
    <p:extLst>
      <p:ext uri="{BB962C8B-B14F-4D97-AF65-F5344CB8AC3E}">
        <p14:creationId xmlns:p14="http://schemas.microsoft.com/office/powerpoint/2010/main" val="13333550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stopcov.ge/"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pPr>
              <a:spcBef>
                <a:spcPts val="0"/>
              </a:spcBef>
              <a:spcAft>
                <a:spcPts val="0"/>
              </a:spcAft>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0ec34430d_0_12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0ec34430d_0_120: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r>
              <a:rPr lang="en-US" sz="1200" i="1" kern="1200" dirty="0" smtClean="0">
                <a:solidFill>
                  <a:schemeClr val="tx1"/>
                </a:solidFill>
                <a:effectLst/>
                <a:latin typeface="+mn-lt"/>
                <a:ea typeface="+mn-ea"/>
                <a:cs typeface="+mn-cs"/>
              </a:rPr>
              <a:t>Ministry of Education, Science, Culture and Sports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Based on recommendations of the Ministry of IDPs from the Occupied Territories, </a:t>
            </a:r>
            <a:r>
              <a:rPr lang="en-US" sz="1200" kern="1200" dirty="0" err="1" smtClean="0">
                <a:solidFill>
                  <a:schemeClr val="tx1"/>
                </a:solidFill>
                <a:effectLst/>
                <a:latin typeface="+mn-lt"/>
                <a:ea typeface="+mn-ea"/>
                <a:cs typeface="+mn-cs"/>
              </a:rPr>
              <a:t>Labour</a:t>
            </a:r>
            <a:r>
              <a:rPr lang="en-US" sz="1200" kern="1200" dirty="0" smtClean="0">
                <a:solidFill>
                  <a:schemeClr val="tx1"/>
                </a:solidFill>
                <a:effectLst/>
                <a:latin typeface="+mn-lt"/>
                <a:ea typeface="+mn-ea"/>
                <a:cs typeface="+mn-cs"/>
              </a:rPr>
              <a:t>, Health and Social Affairs and the National Center for Disease Control and Public Health consider the implementation of preventive measures at schools, professional, higher educational and scientific-research institutions</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0ec34430d_0_12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0ec34430d_0_120: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r>
              <a:rPr lang="en-US" sz="1200" i="1" kern="1200" dirty="0" smtClean="0">
                <a:solidFill>
                  <a:schemeClr val="tx1"/>
                </a:solidFill>
                <a:effectLst/>
                <a:latin typeface="+mn-lt"/>
                <a:ea typeface="+mn-ea"/>
                <a:cs typeface="+mn-cs"/>
              </a:rPr>
              <a:t>Ministry of Finances / Revenue Service</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Distribution of informational leaflets to passengers arriving from the Coronavirus transmission areas</a:t>
            </a:r>
          </a:p>
          <a:p>
            <a:pPr lvl="0"/>
            <a:r>
              <a:rPr lang="en-US" sz="1200" kern="1200" dirty="0" smtClean="0">
                <a:solidFill>
                  <a:schemeClr val="tx1"/>
                </a:solidFill>
                <a:effectLst/>
                <a:latin typeface="+mn-lt"/>
                <a:ea typeface="+mn-ea"/>
                <a:cs typeface="+mn-cs"/>
              </a:rPr>
              <a:t>Management of passengers arriving at border checkpoints in Georgia from Coronavirus transmission areas (WHO defined high-risk zones), including the passengers from transit zones, through international airports and major checkpoints </a:t>
            </a:r>
          </a:p>
          <a:p>
            <a:pPr lvl="0"/>
            <a:r>
              <a:rPr lang="en-US" sz="1200" kern="1200" dirty="0" smtClean="0">
                <a:solidFill>
                  <a:schemeClr val="tx1"/>
                </a:solidFill>
                <a:effectLst/>
                <a:latin typeface="+mn-lt"/>
                <a:ea typeface="+mn-ea"/>
                <a:cs typeface="+mn-cs"/>
              </a:rPr>
              <a:t>Collection of detailed travel history according to the information received</a:t>
            </a:r>
          </a:p>
          <a:p>
            <a:pPr lvl="0"/>
            <a:r>
              <a:rPr lang="en-US" sz="1200" kern="1200" dirty="0" smtClean="0">
                <a:solidFill>
                  <a:schemeClr val="tx1"/>
                </a:solidFill>
                <a:effectLst/>
                <a:latin typeface="+mn-lt"/>
                <a:ea typeface="+mn-ea"/>
                <a:cs typeface="+mn-cs"/>
              </a:rPr>
              <a:t>Screening according to International Health Regulations</a:t>
            </a:r>
          </a:p>
          <a:p>
            <a:pPr lvl="0"/>
            <a:r>
              <a:rPr lang="en-US" sz="1200" kern="1200" dirty="0" smtClean="0">
                <a:solidFill>
                  <a:schemeClr val="tx1"/>
                </a:solidFill>
                <a:effectLst/>
                <a:latin typeface="+mn-lt"/>
                <a:ea typeface="+mn-ea"/>
                <a:cs typeface="+mn-cs"/>
              </a:rPr>
              <a:t>Immediate notification to the NCDC</a:t>
            </a:r>
          </a:p>
          <a:p>
            <a:pPr lvl="0"/>
            <a:r>
              <a:rPr lang="en-US" sz="1200" kern="1200" dirty="0" smtClean="0">
                <a:solidFill>
                  <a:schemeClr val="tx1"/>
                </a:solidFill>
                <a:effectLst/>
                <a:latin typeface="+mn-lt"/>
                <a:ea typeface="+mn-ea"/>
                <a:cs typeface="+mn-cs"/>
              </a:rPr>
              <a:t>The National Food Agency and the Revenue Service enforces prohibition of import of live animals from the People’s Republic of China</a:t>
            </a:r>
          </a:p>
          <a:p>
            <a:pPr>
              <a:spcBef>
                <a:spcPts val="0"/>
              </a:spcBef>
              <a:spcAft>
                <a:spcPts val="0"/>
              </a:spcAft>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70ec34430d_0_99: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70ec34430d_0_99: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r>
              <a:rPr lang="en-US" sz="1200" kern="1200" dirty="0" smtClean="0">
                <a:solidFill>
                  <a:schemeClr val="tx1"/>
                </a:solidFill>
                <a:effectLst/>
                <a:latin typeface="+mn-lt"/>
                <a:ea typeface="+mn-ea"/>
                <a:cs typeface="+mn-cs"/>
              </a:rPr>
              <a:t>Public Health Emergency Operations Center (PHEOC) was activated at the National Center for Disease Control and Public Health (NCDC) and Incident Management Team was established (Order #06-9/o of the Director General of the NCDC of January 24, 2020, on “Approval of Measures to Prevent the Possible Import and Spread of COVID-19 in Georgia“).</a:t>
            </a:r>
          </a:p>
          <a:p>
            <a:r>
              <a:rPr lang="en-US" sz="1200" kern="1200" dirty="0" smtClean="0">
                <a:solidFill>
                  <a:schemeClr val="tx1"/>
                </a:solidFill>
                <a:effectLst/>
                <a:latin typeface="+mn-lt"/>
                <a:ea typeface="+mn-ea"/>
                <a:cs typeface="+mn-cs"/>
              </a:rPr>
              <a:t>To strengthen the preparedness and identify gaps, a </a:t>
            </a:r>
            <a:r>
              <a:rPr lang="en-US" sz="1200" kern="1200" dirty="0" err="1" smtClean="0">
                <a:solidFill>
                  <a:schemeClr val="tx1"/>
                </a:solidFill>
                <a:effectLst/>
                <a:latin typeface="+mn-lt"/>
                <a:ea typeface="+mn-ea"/>
                <a:cs typeface="+mn-cs"/>
              </a:rPr>
              <a:t>multisectoral</a:t>
            </a:r>
            <a:r>
              <a:rPr lang="en-US" sz="1200" kern="1200" dirty="0" smtClean="0">
                <a:solidFill>
                  <a:schemeClr val="tx1"/>
                </a:solidFill>
                <a:effectLst/>
                <a:latin typeface="+mn-lt"/>
                <a:ea typeface="+mn-ea"/>
                <a:cs typeface="+mn-cs"/>
              </a:rPr>
              <a:t> tabletop exercise was conducted by the NCDC with participation of all stakeholders in Tbilisi and Batumi.  </a:t>
            </a:r>
          </a:p>
          <a:p>
            <a:r>
              <a:rPr lang="en-US" sz="1200" kern="1200" dirty="0" smtClean="0">
                <a:solidFill>
                  <a:schemeClr val="tx1"/>
                </a:solidFill>
                <a:effectLst/>
                <a:latin typeface="+mn-lt"/>
                <a:ea typeface="+mn-ea"/>
                <a:cs typeface="+mn-cs"/>
              </a:rPr>
              <a:t>The </a:t>
            </a:r>
            <a:r>
              <a:rPr lang="ka-GE" sz="1200" kern="1200" dirty="0" smtClean="0">
                <a:solidFill>
                  <a:schemeClr val="tx1"/>
                </a:solidFill>
                <a:effectLst/>
                <a:latin typeface="+mn-lt"/>
                <a:ea typeface="+mn-ea"/>
                <a:cs typeface="+mn-cs"/>
              </a:rPr>
              <a:t>Emergency Situations Coordination and Urgent Medical Assistance Center</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ESCUAC)</a:t>
            </a:r>
            <a:r>
              <a:rPr lang="en-US" sz="1200" kern="1200" dirty="0" smtClean="0">
                <a:solidFill>
                  <a:schemeClr val="tx1"/>
                </a:solidFill>
                <a:effectLst/>
                <a:latin typeface="+mn-lt"/>
                <a:ea typeface="+mn-ea"/>
                <a:cs typeface="+mn-cs"/>
              </a:rPr>
              <a:t> has identified the capacity of health facilities and strategic stocks: capacity of infectious profile clinics; adult and children's emergency beds, artificial respiration devices/ventilators, isolated wards, personal protective equipment, medical masks, medical gloves, hand and surface sanitizer solutions, etc. Employees, who may be in direct contact with the infected patients are trained in the Emergency call protocol; Rules of put-on/take-off personal protective equipment</a:t>
            </a:r>
            <a:r>
              <a:rPr lang="ka-GE"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Procedures for the transfer of infected persons; hand and surface treatment with disinfectant solutions. </a:t>
            </a:r>
          </a:p>
          <a:p>
            <a:r>
              <a:rPr lang="en-US" sz="1200" kern="1200" dirty="0" smtClean="0">
                <a:solidFill>
                  <a:schemeClr val="tx1"/>
                </a:solidFill>
                <a:effectLst/>
                <a:latin typeface="+mn-lt"/>
                <a:ea typeface="+mn-ea"/>
                <a:cs typeface="+mn-cs"/>
              </a:rPr>
              <a:t> Move to the beginning</a:t>
            </a:r>
          </a:p>
          <a:p>
            <a:pPr>
              <a:spcBef>
                <a:spcPts val="0"/>
              </a:spcBef>
              <a:spcAft>
                <a:spcPts val="0"/>
              </a:spcAft>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70ec34430d_0_1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70ec34430d_0_10: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r>
              <a:rPr lang="en-US" sz="1200" kern="1200" dirty="0" smtClean="0">
                <a:solidFill>
                  <a:schemeClr val="tx1"/>
                </a:solidFill>
                <a:effectLst/>
                <a:latin typeface="+mn-lt"/>
                <a:ea typeface="+mn-ea"/>
                <a:cs typeface="+mn-cs"/>
              </a:rPr>
              <a:t>On January 30, 2020, the International Health Regulations (IHR) Emergency Committee of the World Health Organization (WHO) declared the outbreak of a respiratory disease, caused by a novel coronavirus, public health emergency of international concern.</a:t>
            </a:r>
          </a:p>
          <a:p>
            <a:r>
              <a:rPr lang="en-US" sz="1200" kern="1200" dirty="0" smtClean="0">
                <a:solidFill>
                  <a:schemeClr val="tx1"/>
                </a:solidFill>
                <a:effectLst/>
                <a:latin typeface="+mn-lt"/>
                <a:ea typeface="+mn-ea"/>
                <a:cs typeface="+mn-cs"/>
              </a:rPr>
              <a:t>Georgia, as a party to the IHR, is responding to the outbreak guided by the WHO, ECDC, CDC Recommendations. Based on the aforementioned, Georgia established the entry screening at all Points of Entry. </a:t>
            </a:r>
          </a:p>
          <a:p>
            <a:r>
              <a:rPr lang="en-US" sz="1200" kern="1200" dirty="0" smtClean="0">
                <a:solidFill>
                  <a:schemeClr val="tx1"/>
                </a:solidFill>
                <a:effectLst/>
                <a:latin typeface="+mn-lt"/>
                <a:ea typeface="+mn-ea"/>
                <a:cs typeface="+mn-cs"/>
              </a:rPr>
              <a:t>From the 4</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of February R. Lugar Center of Public Health Research under NCDC is able to test samples on COVID-19 according to the protocol and has sufficient supply of test kits</a:t>
            </a:r>
          </a:p>
          <a:p>
            <a:pPr>
              <a:spcBef>
                <a:spcPts val="0"/>
              </a:spcBef>
              <a:spcAft>
                <a:spcPts val="0"/>
              </a:spcAft>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0ec34430d_0_12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0ec34430d_0_120: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For the purpose of prevention, case definition, epidemiologic monitoring, immediate and adequate response, several protocols were elaborated and approved by the Order of the Minister of Internally Displaced Persons, from the Occupied Territories, </a:t>
            </a:r>
            <a:r>
              <a:rPr lang="en-US" sz="1200" kern="1200" dirty="0" err="1" smtClean="0">
                <a:solidFill>
                  <a:schemeClr val="tx1"/>
                </a:solidFill>
                <a:effectLst/>
                <a:latin typeface="+mn-lt"/>
                <a:ea typeface="+mn-ea"/>
                <a:cs typeface="+mn-cs"/>
              </a:rPr>
              <a:t>Labour</a:t>
            </a:r>
            <a:r>
              <a:rPr lang="en-US" sz="1200" kern="1200" dirty="0" smtClean="0">
                <a:solidFill>
                  <a:schemeClr val="tx1"/>
                </a:solidFill>
                <a:effectLst/>
                <a:latin typeface="+mn-lt"/>
                <a:ea typeface="+mn-ea"/>
                <a:cs typeface="+mn-cs"/>
              </a:rPr>
              <a:t>, Health and Social Affairs of Georgia (</a:t>
            </a:r>
            <a:r>
              <a:rPr lang="en-US" sz="1200" kern="1200" dirty="0" err="1" smtClean="0">
                <a:solidFill>
                  <a:schemeClr val="tx1"/>
                </a:solidFill>
                <a:effectLst/>
                <a:latin typeface="+mn-lt"/>
                <a:ea typeface="+mn-ea"/>
                <a:cs typeface="+mn-cs"/>
              </a:rPr>
              <a:t>MoIDPLHSA</a:t>
            </a:r>
            <a:r>
              <a:rPr lang="en-US" sz="1200" kern="1200" dirty="0" smtClean="0">
                <a:solidFill>
                  <a:schemeClr val="tx1"/>
                </a:solidFill>
                <a:effectLst/>
                <a:latin typeface="+mn-lt"/>
                <a:ea typeface="+mn-ea"/>
                <a:cs typeface="+mn-cs"/>
              </a:rPr>
              <a:t>). On January 24, 2020 Coordinating Commission under the Minister was established with the </a:t>
            </a:r>
            <a:r>
              <a:rPr lang="en-US" sz="1200" kern="1200" dirty="0" err="1" smtClean="0">
                <a:solidFill>
                  <a:schemeClr val="tx1"/>
                </a:solidFill>
                <a:effectLst/>
                <a:latin typeface="+mn-lt"/>
                <a:ea typeface="+mn-ea"/>
                <a:cs typeface="+mn-cs"/>
              </a:rPr>
              <a:t>MoIDPLHSA</a:t>
            </a:r>
            <a:r>
              <a:rPr lang="en-US" sz="1200" kern="1200" dirty="0" smtClean="0">
                <a:solidFill>
                  <a:schemeClr val="tx1"/>
                </a:solidFill>
                <a:effectLst/>
                <a:latin typeface="+mn-lt"/>
                <a:ea typeface="+mn-ea"/>
                <a:cs typeface="+mn-cs"/>
              </a:rPr>
              <a:t> Order of #01-18/o, on” Provision of Measures to Prevent the Possible Import and Spread of New Coronavirus”. Besides the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officials from the</a:t>
            </a:r>
            <a:r>
              <a:rPr lang="en-US" sz="1200" b="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MoIDPLHSA</a:t>
            </a:r>
            <a:r>
              <a:rPr lang="en-US" sz="1200" kern="1200" dirty="0" smtClean="0">
                <a:solidFill>
                  <a:schemeClr val="tx1"/>
                </a:solidFill>
                <a:effectLst/>
                <a:latin typeface="+mn-lt"/>
                <a:ea typeface="+mn-ea"/>
                <a:cs typeface="+mn-cs"/>
              </a:rPr>
              <a:t>, NCDC</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a:t>
            </a:r>
            <a:r>
              <a:rPr lang="en-US" sz="1200" i="1" kern="1200" dirty="0" smtClean="0">
                <a:solidFill>
                  <a:schemeClr val="tx1"/>
                </a:solidFill>
                <a:effectLst/>
                <a:latin typeface="+mn-lt"/>
                <a:ea typeface="+mn-ea"/>
                <a:cs typeface="+mn-cs"/>
              </a:rPr>
              <a:t>Emergency</a:t>
            </a:r>
            <a:r>
              <a:rPr lang="en-US" sz="1200" kern="1200" dirty="0" smtClean="0">
                <a:solidFill>
                  <a:schemeClr val="tx1"/>
                </a:solidFill>
                <a:effectLst/>
                <a:latin typeface="+mn-lt"/>
                <a:ea typeface="+mn-ea"/>
                <a:cs typeface="+mn-cs"/>
              </a:rPr>
              <a:t> Situations </a:t>
            </a:r>
            <a:r>
              <a:rPr lang="en-US" sz="1200" i="1" kern="1200" dirty="0" smtClean="0">
                <a:solidFill>
                  <a:schemeClr val="tx1"/>
                </a:solidFill>
                <a:effectLst/>
                <a:latin typeface="+mn-lt"/>
                <a:ea typeface="+mn-ea"/>
                <a:cs typeface="+mn-cs"/>
              </a:rPr>
              <a:t>Coordination and Urgent</a:t>
            </a:r>
            <a:r>
              <a:rPr lang="en-US" sz="1200" kern="1200" dirty="0" smtClean="0">
                <a:solidFill>
                  <a:schemeClr val="tx1"/>
                </a:solidFill>
                <a:effectLst/>
                <a:latin typeface="+mn-lt"/>
                <a:ea typeface="+mn-ea"/>
                <a:cs typeface="+mn-cs"/>
              </a:rPr>
              <a:t> Assistance </a:t>
            </a:r>
            <a:r>
              <a:rPr lang="en-US" sz="1200" i="1" kern="1200" dirty="0" smtClean="0">
                <a:solidFill>
                  <a:schemeClr val="tx1"/>
                </a:solidFill>
                <a:effectLst/>
                <a:latin typeface="+mn-lt"/>
                <a:ea typeface="+mn-ea"/>
                <a:cs typeface="+mn-cs"/>
              </a:rPr>
              <a:t>Center (ESCUAC),</a:t>
            </a:r>
            <a:r>
              <a:rPr lang="en-US" sz="1200" kern="1200" dirty="0" smtClean="0">
                <a:solidFill>
                  <a:schemeClr val="tx1"/>
                </a:solidFill>
                <a:effectLst/>
                <a:latin typeface="+mn-lt"/>
                <a:ea typeface="+mn-ea"/>
                <a:cs typeface="+mn-cs"/>
              </a:rPr>
              <a:t> Heads of WHO (country office) and Infectious Diseases, AIDS and Clinical Immunology Research Center (IDACIRC) are requested to participate at the meetings.</a:t>
            </a:r>
          </a:p>
          <a:p>
            <a:endParaRPr lang="en-US" sz="1200" kern="1200" dirty="0">
              <a:solidFill>
                <a:schemeClr val="tx1"/>
              </a:solidFill>
              <a:effectLst/>
              <a:latin typeface="+mn-lt"/>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0ec34430d_0_12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0ec34430d_0_120: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r>
              <a:rPr lang="en-US" sz="1200" kern="1200" dirty="0" smtClean="0">
                <a:solidFill>
                  <a:schemeClr val="tx1"/>
                </a:solidFill>
                <a:effectLst/>
                <a:latin typeface="+mn-lt"/>
                <a:ea typeface="+mn-ea"/>
                <a:cs typeface="+mn-cs"/>
              </a:rPr>
              <a:t>Recently developed and approved protocols on contact tracing, case management, infection prevention and control, usage of personal protective equipment, sample collection, as well as passenger’s questionnaire, case definition of COVID-19, provided by WHO, were approved on February 21, 2020 by the </a:t>
            </a:r>
            <a:r>
              <a:rPr lang="en-US" sz="1200" kern="1200" dirty="0" err="1" smtClean="0">
                <a:solidFill>
                  <a:schemeClr val="tx1"/>
                </a:solidFill>
                <a:effectLst/>
                <a:latin typeface="+mn-lt"/>
                <a:ea typeface="+mn-ea"/>
                <a:cs typeface="+mn-cs"/>
              </a:rPr>
              <a:t>MoIDPLHSA</a:t>
            </a:r>
            <a:r>
              <a:rPr lang="en-US" sz="1200" kern="1200" dirty="0" smtClean="0">
                <a:solidFill>
                  <a:schemeClr val="tx1"/>
                </a:solidFill>
                <a:effectLst/>
                <a:latin typeface="+mn-lt"/>
                <a:ea typeface="+mn-ea"/>
                <a:cs typeface="+mn-cs"/>
              </a:rPr>
              <a:t> Order #01-62/o and disseminated to healthcare providers. </a:t>
            </a:r>
            <a:r>
              <a:rPr lang="ka-GE" sz="1200" kern="1200" dirty="0" smtClean="0">
                <a:solidFill>
                  <a:schemeClr val="tx1"/>
                </a:solidFill>
                <a:effectLst/>
                <a:latin typeface="+mn-lt"/>
                <a:ea typeface="+mn-ea"/>
                <a:cs typeface="+mn-cs"/>
              </a:rPr>
              <a:t>Hospital network w</a:t>
            </a:r>
            <a:r>
              <a:rPr lang="en-US" sz="1200" kern="1200" dirty="0" smtClean="0">
                <a:solidFill>
                  <a:schemeClr val="tx1"/>
                </a:solidFill>
                <a:effectLst/>
                <a:latin typeface="+mn-lt"/>
                <a:ea typeface="+mn-ea"/>
                <a:cs typeface="+mn-cs"/>
              </a:rPr>
              <a:t>as</a:t>
            </a:r>
            <a:r>
              <a:rPr lang="ka-GE" sz="1200" kern="1200" dirty="0" smtClean="0">
                <a:solidFill>
                  <a:schemeClr val="tx1"/>
                </a:solidFill>
                <a:effectLst/>
                <a:latin typeface="+mn-lt"/>
                <a:ea typeface="+mn-ea"/>
                <a:cs typeface="+mn-cs"/>
              </a:rPr>
              <a:t> provided with information on hospital readiness and instructed to report to their staff.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Under the </a:t>
            </a:r>
            <a:r>
              <a:rPr lang="en-US" sz="1200" kern="1200" dirty="0" err="1" smtClean="0">
                <a:solidFill>
                  <a:schemeClr val="tx1"/>
                </a:solidFill>
                <a:effectLst/>
                <a:latin typeface="+mn-lt"/>
                <a:ea typeface="+mn-ea"/>
                <a:cs typeface="+mn-cs"/>
              </a:rPr>
              <a:t>MoIDPLHSA</a:t>
            </a:r>
            <a:r>
              <a:rPr lang="en-US" sz="1200" kern="1200" dirty="0" smtClean="0">
                <a:solidFill>
                  <a:schemeClr val="tx1"/>
                </a:solidFill>
                <a:effectLst/>
                <a:latin typeface="+mn-lt"/>
                <a:ea typeface="+mn-ea"/>
                <a:cs typeface="+mn-cs"/>
              </a:rPr>
              <a:t> Order #01-62/o have been elaborated the following protocols :</a:t>
            </a:r>
          </a:p>
          <a:p>
            <a:r>
              <a:rPr lang="en-US" sz="1200" kern="1200" dirty="0" smtClean="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0ec34430d_0_12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0ec34430d_0_120: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r>
              <a:rPr lang="en-US" sz="1200" kern="1200" dirty="0" smtClean="0">
                <a:solidFill>
                  <a:schemeClr val="tx1"/>
                </a:solidFill>
                <a:effectLst/>
                <a:latin typeface="+mn-lt"/>
                <a:ea typeface="+mn-ea"/>
                <a:cs typeface="+mn-cs"/>
              </a:rPr>
              <a:t>Under the </a:t>
            </a:r>
            <a:r>
              <a:rPr lang="en-US" sz="1200" kern="1200" dirty="0" err="1" smtClean="0">
                <a:solidFill>
                  <a:schemeClr val="tx1"/>
                </a:solidFill>
                <a:effectLst/>
                <a:latin typeface="+mn-lt"/>
                <a:ea typeface="+mn-ea"/>
                <a:cs typeface="+mn-cs"/>
              </a:rPr>
              <a:t>MoIDPLHSA</a:t>
            </a:r>
            <a:r>
              <a:rPr lang="en-US" sz="1200" kern="1200" dirty="0" smtClean="0">
                <a:solidFill>
                  <a:schemeClr val="tx1"/>
                </a:solidFill>
                <a:effectLst/>
                <a:latin typeface="+mn-lt"/>
                <a:ea typeface="+mn-ea"/>
                <a:cs typeface="+mn-cs"/>
              </a:rPr>
              <a:t> Order #01-62/o have been elaborated the following protocols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recommendations for international travelers / how to protect self and others from COVID-19</a:t>
            </a:r>
          </a:p>
          <a:p>
            <a:pPr lvl="0"/>
            <a:r>
              <a:rPr lang="en-US" sz="1200" kern="1200" dirty="0" smtClean="0">
                <a:solidFill>
                  <a:schemeClr val="tx1"/>
                </a:solidFill>
                <a:effectLst/>
                <a:latin typeface="+mn-lt"/>
                <a:ea typeface="+mn-ea"/>
                <a:cs typeface="+mn-cs"/>
              </a:rPr>
              <a:t>recommendations for international travelers from COVID-19</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high risk countries / how to protect self and others from COVID-19</a:t>
            </a:r>
          </a:p>
          <a:p>
            <a:pPr lvl="0"/>
            <a:r>
              <a:rPr lang="en-US" sz="1200" kern="1200" dirty="0" smtClean="0">
                <a:solidFill>
                  <a:schemeClr val="tx1"/>
                </a:solidFill>
                <a:effectLst/>
                <a:latin typeface="+mn-lt"/>
                <a:ea typeface="+mn-ea"/>
                <a:cs typeface="+mn-cs"/>
              </a:rPr>
              <a:t>recommendations for persons under isolation / how to protect self and others from COVID-19</a:t>
            </a:r>
          </a:p>
          <a:p>
            <a:pPr lvl="0"/>
            <a:r>
              <a:rPr lang="en-US" sz="1200" kern="1200" dirty="0" smtClean="0">
                <a:solidFill>
                  <a:schemeClr val="tx1"/>
                </a:solidFill>
                <a:effectLst/>
                <a:latin typeface="+mn-lt"/>
                <a:ea typeface="+mn-ea"/>
                <a:cs typeface="+mn-cs"/>
              </a:rPr>
              <a:t>recommendations for persons under self-isolation / how to protect self and others from COVID-19</a:t>
            </a:r>
          </a:p>
          <a:p>
            <a:pPr lvl="0"/>
            <a:r>
              <a:rPr lang="en-US" sz="1200" kern="1200" dirty="0" smtClean="0">
                <a:solidFill>
                  <a:schemeClr val="tx1"/>
                </a:solidFill>
                <a:effectLst/>
                <a:latin typeface="+mn-lt"/>
                <a:ea typeface="+mn-ea"/>
                <a:cs typeface="+mn-cs"/>
              </a:rPr>
              <a:t>Recommendations for air carrier and crews / / how to protect self and others from COVID-19</a:t>
            </a:r>
          </a:p>
          <a:p>
            <a:pPr lvl="0"/>
            <a:r>
              <a:rPr lang="en-US" sz="1200" kern="1200" dirty="0" smtClean="0">
                <a:solidFill>
                  <a:schemeClr val="tx1"/>
                </a:solidFill>
                <a:effectLst/>
                <a:latin typeface="+mn-lt"/>
                <a:ea typeface="+mn-ea"/>
                <a:cs typeface="+mn-cs"/>
              </a:rPr>
              <a:t>Recommendations for airport and other check point staff/ how to protect self and others from COVID-19</a:t>
            </a:r>
          </a:p>
          <a:p>
            <a:pPr lvl="0"/>
            <a:r>
              <a:rPr lang="en-US" sz="1200" kern="1200" dirty="0" smtClean="0">
                <a:solidFill>
                  <a:schemeClr val="tx1"/>
                </a:solidFill>
                <a:effectLst/>
                <a:latin typeface="+mn-lt"/>
                <a:ea typeface="+mn-ea"/>
                <a:cs typeface="+mn-cs"/>
              </a:rPr>
              <a:t>Recommendations for cleaning non-healthcare facilities exposed to </a:t>
            </a:r>
            <a:r>
              <a:rPr lang="ka-GE" sz="1200" kern="1200" dirty="0" smtClean="0">
                <a:solidFill>
                  <a:schemeClr val="tx1"/>
                </a:solidFill>
                <a:effectLst/>
                <a:latin typeface="+mn-lt"/>
                <a:ea typeface="+mn-ea"/>
                <a:cs typeface="+mn-cs"/>
              </a:rPr>
              <a:t>COVID-19</a:t>
            </a:r>
            <a:endParaRPr lang="en-US" sz="1200" kern="1200" dirty="0" smtClean="0">
              <a:solidFill>
                <a:schemeClr val="tx1"/>
              </a:solidFill>
              <a:effectLst/>
              <a:latin typeface="+mn-lt"/>
              <a:ea typeface="+mn-ea"/>
              <a:cs typeface="+mn-cs"/>
            </a:endParaRPr>
          </a:p>
          <a:p>
            <a:pPr lvl="0"/>
            <a:r>
              <a:rPr lang="ka-GE" sz="1200" kern="1200" dirty="0" smtClean="0">
                <a:solidFill>
                  <a:schemeClr val="tx1"/>
                </a:solidFill>
                <a:effectLst/>
                <a:latin typeface="+mn-lt"/>
                <a:ea typeface="+mn-ea"/>
                <a:cs typeface="+mn-cs"/>
              </a:rPr>
              <a:t>Recommendations for medical supervision of </a:t>
            </a:r>
            <a:r>
              <a:rPr lang="en-US" sz="1200" kern="1200" dirty="0" smtClean="0">
                <a:solidFill>
                  <a:schemeClr val="tx1"/>
                </a:solidFill>
                <a:effectLst/>
                <a:latin typeface="+mn-lt"/>
                <a:ea typeface="+mn-ea"/>
                <a:cs typeface="+mn-cs"/>
              </a:rPr>
              <a:t>persons under isolation and provision with </a:t>
            </a:r>
            <a:r>
              <a:rPr lang="ka-GE" sz="1200" kern="1200" dirty="0" smtClean="0">
                <a:solidFill>
                  <a:schemeClr val="tx1"/>
                </a:solidFill>
                <a:effectLst/>
                <a:latin typeface="+mn-lt"/>
                <a:ea typeface="+mn-ea"/>
                <a:cs typeface="+mn-cs"/>
              </a:rPr>
              <a:t> household services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Recommendations for health facilities</a:t>
            </a:r>
          </a:p>
          <a:p>
            <a:pPr lvl="0"/>
            <a:r>
              <a:rPr lang="en-US" sz="1200" kern="1200" dirty="0" smtClean="0">
                <a:solidFill>
                  <a:schemeClr val="tx1"/>
                </a:solidFill>
                <a:effectLst/>
                <a:latin typeface="+mn-lt"/>
                <a:ea typeface="+mn-ea"/>
                <a:cs typeface="+mn-cs"/>
              </a:rPr>
              <a:t>Recommendations for media-organizations and journalists</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0ec34430d_0_12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0ec34430d_0_120: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r>
              <a:rPr lang="en-US" sz="1200" kern="1200" dirty="0" smtClean="0">
                <a:solidFill>
                  <a:schemeClr val="tx1"/>
                </a:solidFill>
                <a:effectLst/>
                <a:latin typeface="+mn-lt"/>
                <a:ea typeface="+mn-ea"/>
                <a:cs typeface="+mn-cs"/>
              </a:rPr>
              <a:t>4 Primary Health Care facilities started operating in</a:t>
            </a:r>
            <a:r>
              <a:rPr lang="ka-GE" sz="1200" kern="1200" dirty="0" smtClean="0">
                <a:solidFill>
                  <a:schemeClr val="tx1"/>
                </a:solidFill>
                <a:effectLst/>
                <a:latin typeface="+mn-lt"/>
                <a:ea typeface="+mn-ea"/>
                <a:cs typeface="+mn-cs"/>
              </a:rPr>
              <a:t> 24/7, providing telephone counseling </a:t>
            </a:r>
            <a:r>
              <a:rPr lang="en-US" sz="1200" kern="1200" dirty="0" smtClean="0">
                <a:solidFill>
                  <a:schemeClr val="tx1"/>
                </a:solidFill>
                <a:effectLst/>
                <a:latin typeface="+mn-lt"/>
                <a:ea typeface="+mn-ea"/>
                <a:cs typeface="+mn-cs"/>
              </a:rPr>
              <a:t>in coordination with 112 </a:t>
            </a:r>
            <a:r>
              <a:rPr lang="ka-GE" sz="1200" kern="1200" dirty="0" smtClean="0">
                <a:solidFill>
                  <a:schemeClr val="tx1"/>
                </a:solidFill>
                <a:effectLst/>
                <a:latin typeface="+mn-lt"/>
                <a:ea typeface="+mn-ea"/>
                <a:cs typeface="+mn-cs"/>
              </a:rPr>
              <a:t>to citizens </a:t>
            </a:r>
            <a:r>
              <a:rPr lang="en-US" sz="1200" kern="1200" dirty="0" smtClean="0">
                <a:solidFill>
                  <a:schemeClr val="tx1"/>
                </a:solidFill>
                <a:effectLst/>
                <a:latin typeface="+mn-lt"/>
                <a:ea typeface="+mn-ea"/>
                <a:cs typeface="+mn-cs"/>
              </a:rPr>
              <a:t>of Georgia.</a:t>
            </a:r>
          </a:p>
          <a:p>
            <a:r>
              <a:rPr lang="ka-GE" sz="1200" kern="1200" dirty="0" smtClean="0">
                <a:solidFill>
                  <a:schemeClr val="tx1"/>
                </a:solidFill>
                <a:effectLst/>
                <a:latin typeface="+mn-lt"/>
                <a:ea typeface="+mn-ea"/>
                <a:cs typeface="+mn-cs"/>
              </a:rPr>
              <a:t>The new coronavirus (COVID-19) is included in the list of diseases that are subject to immediate notification.</a:t>
            </a:r>
            <a:endParaRPr lang="en-US"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A document</a:t>
            </a:r>
            <a:r>
              <a:rPr lang="en-US" sz="1200" kern="1200" dirty="0" smtClean="0">
                <a:solidFill>
                  <a:schemeClr val="tx1"/>
                </a:solidFill>
                <a:effectLst/>
                <a:latin typeface="+mn-lt"/>
                <a:ea typeface="+mn-ea"/>
                <a:cs typeface="+mn-cs"/>
              </a:rPr>
              <a:t>, </a:t>
            </a:r>
            <a:r>
              <a:rPr lang="ka-GE" sz="1200" kern="1200" dirty="0" smtClean="0">
                <a:solidFill>
                  <a:schemeClr val="tx1"/>
                </a:solidFill>
                <a:effectLst/>
                <a:latin typeface="+mn-lt"/>
                <a:ea typeface="+mn-ea"/>
                <a:cs typeface="+mn-cs"/>
              </a:rPr>
              <a:t>equivalent to a </a:t>
            </a:r>
            <a:r>
              <a:rPr lang="en-US" sz="1200" kern="1200" dirty="0" smtClean="0">
                <a:solidFill>
                  <a:schemeClr val="tx1"/>
                </a:solidFill>
                <a:effectLst/>
                <a:latin typeface="+mn-lt"/>
                <a:ea typeface="+mn-ea"/>
                <a:cs typeface="+mn-cs"/>
              </a:rPr>
              <a:t>sick leave form,</a:t>
            </a:r>
            <a:r>
              <a:rPr lang="ka-GE" sz="1200" kern="1200" dirty="0" smtClean="0">
                <a:solidFill>
                  <a:schemeClr val="tx1"/>
                </a:solidFill>
                <a:effectLst/>
                <a:latin typeface="+mn-lt"/>
                <a:ea typeface="+mn-ea"/>
                <a:cs typeface="+mn-cs"/>
              </a:rPr>
              <a:t> has been developed</a:t>
            </a:r>
            <a:r>
              <a:rPr lang="en-US" sz="1200" kern="1200" dirty="0" smtClean="0">
                <a:solidFill>
                  <a:schemeClr val="tx1"/>
                </a:solidFill>
                <a:effectLst/>
                <a:latin typeface="+mn-lt"/>
                <a:ea typeface="+mn-ea"/>
                <a:cs typeface="+mn-cs"/>
              </a:rPr>
              <a:t> and approved and will be issues to the persons under </a:t>
            </a:r>
            <a:r>
              <a:rPr lang="ka-GE" sz="1200" kern="1200" dirty="0" smtClean="0">
                <a:solidFill>
                  <a:schemeClr val="tx1"/>
                </a:solidFill>
                <a:effectLst/>
                <a:latin typeface="+mn-lt"/>
                <a:ea typeface="+mn-ea"/>
                <a:cs typeface="+mn-cs"/>
              </a:rPr>
              <a:t>quarantine and isolation for submission to</a:t>
            </a:r>
            <a:r>
              <a:rPr lang="en-US" sz="1200" kern="1200" dirty="0" smtClean="0">
                <a:solidFill>
                  <a:schemeClr val="tx1"/>
                </a:solidFill>
                <a:effectLst/>
                <a:latin typeface="+mn-lt"/>
                <a:ea typeface="+mn-ea"/>
                <a:cs typeface="+mn-cs"/>
              </a:rPr>
              <a:t> their</a:t>
            </a:r>
            <a:r>
              <a:rPr lang="ka-GE" sz="1200" kern="1200" dirty="0" smtClean="0">
                <a:solidFill>
                  <a:schemeClr val="tx1"/>
                </a:solidFill>
                <a:effectLst/>
                <a:latin typeface="+mn-lt"/>
                <a:ea typeface="+mn-ea"/>
                <a:cs typeface="+mn-cs"/>
              </a:rPr>
              <a:t> employment agencies.</a:t>
            </a:r>
            <a:endParaRPr lang="en-US"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A funding mechanism for the treatment of people diagnosed with new coronavirus (COVID-19) has been developed.</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0ec34430d_0_37: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0ec34430d_0_37: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pPr marL="0" marR="0" indent="0" algn="l" defTabSz="914400" rtl="0" eaLnBrk="0" fontAlgn="base" latinLnBrk="0" hangingPunct="0">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From January 25, 2020, to prevent the possible introduction and spread of the new coronavirus and coordinate case management at the points of entry, </a:t>
            </a:r>
            <a:r>
              <a:rPr lang="en-US" sz="1200" kern="1200" dirty="0" err="1" smtClean="0">
                <a:solidFill>
                  <a:schemeClr val="tx1"/>
                </a:solidFill>
                <a:effectLst/>
                <a:latin typeface="+mn-lt"/>
                <a:ea typeface="+mn-ea"/>
                <a:cs typeface="+mn-cs"/>
              </a:rPr>
              <a:t>reanimobiles</a:t>
            </a:r>
            <a:r>
              <a:rPr lang="en-US" sz="1200" kern="1200" dirty="0" smtClean="0">
                <a:solidFill>
                  <a:schemeClr val="tx1"/>
                </a:solidFill>
                <a:effectLst/>
                <a:latin typeface="+mn-lt"/>
                <a:ea typeface="+mn-ea"/>
                <a:cs typeface="+mn-cs"/>
              </a:rPr>
              <a:t> and emergency medical teams have been placed at 7 locations (Tbilisi, Batumi and Kutaisi Airports; </a:t>
            </a:r>
            <a:r>
              <a:rPr lang="en-US" sz="1200" kern="1200" dirty="0" err="1" smtClean="0">
                <a:solidFill>
                  <a:schemeClr val="tx1"/>
                </a:solidFill>
                <a:effectLst/>
                <a:latin typeface="+mn-lt"/>
                <a:ea typeface="+mn-ea"/>
                <a:cs typeface="+mn-cs"/>
              </a:rPr>
              <a:t>Sadakhlo</a:t>
            </a:r>
            <a:r>
              <a:rPr lang="en-US" sz="1200" kern="1200" dirty="0" smtClean="0">
                <a:solidFill>
                  <a:schemeClr val="tx1"/>
                </a:solidFill>
                <a:effectLst/>
                <a:latin typeface="+mn-lt"/>
                <a:ea typeface="+mn-ea"/>
                <a:cs typeface="+mn-cs"/>
              </a:rPr>
              <a:t>; Red Bridge; </a:t>
            </a:r>
            <a:r>
              <a:rPr lang="en-US" sz="1200" kern="1200" dirty="0" err="1" smtClean="0">
                <a:solidFill>
                  <a:schemeClr val="tx1"/>
                </a:solidFill>
                <a:effectLst/>
                <a:latin typeface="+mn-lt"/>
                <a:ea typeface="+mn-ea"/>
                <a:cs typeface="+mn-cs"/>
              </a:rPr>
              <a:t>Sarpi</a:t>
            </a:r>
            <a:r>
              <a:rPr lang="en-US" sz="1200" kern="1200" dirty="0" smtClean="0">
                <a:solidFill>
                  <a:schemeClr val="tx1"/>
                </a:solidFill>
                <a:effectLst/>
                <a:latin typeface="+mn-lt"/>
                <a:ea typeface="+mn-ea"/>
                <a:cs typeface="+mn-cs"/>
              </a:rPr>
              <a:t> Border Checkpoint, </a:t>
            </a:r>
            <a:r>
              <a:rPr lang="en-US" sz="1200" kern="1200" dirty="0" err="1" smtClean="0">
                <a:solidFill>
                  <a:schemeClr val="tx1"/>
                </a:solidFill>
                <a:effectLst/>
                <a:latin typeface="+mn-lt"/>
                <a:ea typeface="+mn-ea"/>
                <a:cs typeface="+mn-cs"/>
              </a:rPr>
              <a:t>Larsi</a:t>
            </a:r>
            <a:r>
              <a:rPr lang="en-US" sz="1200" kern="1200" dirty="0" smtClean="0">
                <a:solidFill>
                  <a:schemeClr val="tx1"/>
                </a:solidFill>
                <a:effectLst/>
                <a:latin typeface="+mn-lt"/>
                <a:ea typeface="+mn-ea"/>
                <a:cs typeface="+mn-cs"/>
              </a:rPr>
              <a:t> Checkpoint). For safety purposes, medical personnel is additionally equipped with C-level Personal Protective Equipment (PPE), Remote Thermometers. Each team is additionally provided with the necessary number of protective goggles, N-95 mask and AHD hand antiseptic.  </a:t>
            </a:r>
          </a:p>
          <a:p>
            <a:pPr>
              <a:spcBef>
                <a:spcPts val="0"/>
              </a:spcBef>
              <a:spcAft>
                <a:spcPts val="0"/>
              </a:spcAft>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0ec34430d_0_55: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70ec34430d_0_55: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pPr marL="0" marR="0" indent="0" algn="l" defTabSz="914400" rtl="0" eaLnBrk="0" fontAlgn="base" latinLnBrk="0" hangingPunct="0">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Entry screening includes temperature screening, collection of personal information and information on  symptoms from the travelers by the epidemiologist: At all entry points, 24 hours a day, the medical staff checks all the passengers (so-called primary thermo-screening) with remote thermometers and in case of temperature elevation, the passenger is re-examined with a contact thermometer and surveyed by a special epidemiological questionnaire.</a:t>
            </a:r>
          </a:p>
          <a:p>
            <a:pPr>
              <a:spcBef>
                <a:spcPts val="0"/>
              </a:spcBef>
              <a:spcAft>
                <a:spcPts val="0"/>
              </a:spcAft>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0ec34430d_0_12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0ec34430d_0_120: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r>
              <a:rPr lang="en-US" sz="1200" kern="1200" dirty="0" smtClean="0">
                <a:solidFill>
                  <a:schemeClr val="tx1"/>
                </a:solidFill>
                <a:effectLst/>
                <a:latin typeface="+mn-lt"/>
                <a:ea typeface="+mn-ea"/>
                <a:cs typeface="+mn-cs"/>
              </a:rPr>
              <a:t>To ensure the </a:t>
            </a:r>
            <a:r>
              <a:rPr lang="en-US" sz="1200" kern="1200" dirty="0" err="1" smtClean="0">
                <a:solidFill>
                  <a:schemeClr val="tx1"/>
                </a:solidFill>
                <a:effectLst/>
                <a:latin typeface="+mn-lt"/>
                <a:ea typeface="+mn-ea"/>
                <a:cs typeface="+mn-cs"/>
              </a:rPr>
              <a:t>multisectoral</a:t>
            </a:r>
            <a:r>
              <a:rPr lang="en-US" sz="1200" kern="1200" dirty="0" smtClean="0">
                <a:solidFill>
                  <a:schemeClr val="tx1"/>
                </a:solidFill>
                <a:effectLst/>
                <a:latin typeface="+mn-lt"/>
                <a:ea typeface="+mn-ea"/>
                <a:cs typeface="+mn-cs"/>
              </a:rPr>
              <a:t> preparedness on the governmental level, Decree of the Government of Georgia #164 dated January 28, 2020 on “</a:t>
            </a:r>
            <a:r>
              <a:rPr lang="ka-GE" sz="1200" kern="1200" dirty="0" smtClean="0">
                <a:solidFill>
                  <a:schemeClr val="tx1"/>
                </a:solidFill>
                <a:effectLst/>
                <a:latin typeface="+mn-lt"/>
                <a:ea typeface="+mn-ea"/>
                <a:cs typeface="+mn-cs"/>
              </a:rPr>
              <a:t>Approval of Measures to Prevent the Possible Spread of the New Coronavirus in Georgia and Approval of an Emergency Response Plan for </a:t>
            </a:r>
            <a:r>
              <a:rPr lang="en-US" sz="1200" kern="1200" dirty="0" smtClean="0">
                <a:solidFill>
                  <a:schemeClr val="tx1"/>
                </a:solidFill>
                <a:effectLst/>
                <a:latin typeface="+mn-lt"/>
                <a:ea typeface="+mn-ea"/>
                <a:cs typeface="+mn-cs"/>
              </a:rPr>
              <a:t>Cases Caused by COVID-19” has been adopted (amended on February 26, with the </a:t>
            </a:r>
            <a:r>
              <a:rPr lang="en-US" sz="1200" kern="1200" dirty="0" err="1" smtClean="0">
                <a:solidFill>
                  <a:schemeClr val="tx1"/>
                </a:solidFill>
                <a:effectLst/>
                <a:latin typeface="+mn-lt"/>
                <a:ea typeface="+mn-ea"/>
                <a:cs typeface="+mn-cs"/>
              </a:rPr>
              <a:t>GoG</a:t>
            </a:r>
            <a:r>
              <a:rPr lang="en-US" sz="1200" kern="1200" dirty="0" smtClean="0">
                <a:solidFill>
                  <a:schemeClr val="tx1"/>
                </a:solidFill>
                <a:effectLst/>
                <a:latin typeface="+mn-lt"/>
                <a:ea typeface="+mn-ea"/>
                <a:cs typeface="+mn-cs"/>
              </a:rPr>
              <a:t> Decree #377).</a:t>
            </a:r>
          </a:p>
          <a:p>
            <a:r>
              <a:rPr lang="en-US" sz="1200" kern="1200" dirty="0" smtClean="0">
                <a:solidFill>
                  <a:schemeClr val="tx1"/>
                </a:solidFill>
                <a:effectLst/>
                <a:latin typeface="+mn-lt"/>
                <a:ea typeface="+mn-ea"/>
                <a:cs typeface="+mn-cs"/>
              </a:rPr>
              <a:t>The Operational Response Plan for New Coronavirus (COVID19), adopted by the </a:t>
            </a:r>
            <a:r>
              <a:rPr lang="en-US" sz="1200" kern="1200" dirty="0" err="1" smtClean="0">
                <a:solidFill>
                  <a:schemeClr val="tx1"/>
                </a:solidFill>
                <a:effectLst/>
                <a:latin typeface="+mn-lt"/>
                <a:ea typeface="+mn-ea"/>
                <a:cs typeface="+mn-cs"/>
              </a:rPr>
              <a:t>GoG</a:t>
            </a:r>
            <a:r>
              <a:rPr lang="en-US" sz="1200" kern="1200" dirty="0" smtClean="0">
                <a:solidFill>
                  <a:schemeClr val="tx1"/>
                </a:solidFill>
                <a:effectLst/>
                <a:latin typeface="+mn-lt"/>
                <a:ea typeface="+mn-ea"/>
                <a:cs typeface="+mn-cs"/>
              </a:rPr>
              <a:t> Decree, defines the commitments and responsibilities of the related agencies for national response measures. The Plan includes the following measures to respond to a case of coronavirus disease: disease detection, identification, validation and risk assessment; laboratory testing; notification of responsible bodies; Epi surveillance / response action; informing the public about the risks associated with coronavirus disease, elimination / mitigation of the effects and getting out of the situation.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purpose of the Plan is to ensure the country preparedness to respond to coronavirus disease, both though preventive measures and in case of disease outbreak</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70ec34430d_0_61: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70ec34430d_0_61: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pPr marL="0" marR="0" indent="0" algn="l" defTabSz="914400" rtl="0" eaLnBrk="0" fontAlgn="base" latinLnBrk="0" hangingPunct="0">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Information materials for travelers from the high-risk countries (in the first place from China) are developed in three languages (Georgian, English, and Chinese) and distributed at the borders. Moreover, international travelers with travel history to high-risk countries are advised to monitor their health status within 14 days and contact the health provider or use the hotline in case of symptom onset. This information is provided verbally as well as through the posters placed at </a:t>
            </a:r>
            <a:r>
              <a:rPr lang="en-US" sz="1200" kern="1200" dirty="0" err="1" smtClean="0">
                <a:solidFill>
                  <a:schemeClr val="tx1"/>
                </a:solidFill>
                <a:effectLst/>
                <a:latin typeface="+mn-lt"/>
                <a:ea typeface="+mn-ea"/>
                <a:cs typeface="+mn-cs"/>
              </a:rPr>
              <a:t>PoEs</a:t>
            </a:r>
            <a:r>
              <a:rPr lang="en-US" sz="1200" kern="1200" dirty="0" smtClean="0">
                <a:solidFill>
                  <a:schemeClr val="tx1"/>
                </a:solidFill>
                <a:effectLst/>
                <a:latin typeface="+mn-lt"/>
                <a:ea typeface="+mn-ea"/>
                <a:cs typeface="+mn-cs"/>
              </a:rPr>
              <a:t>. </a:t>
            </a:r>
          </a:p>
          <a:p>
            <a:pPr>
              <a:spcBef>
                <a:spcPts val="0"/>
              </a:spcBef>
              <a:spcAft>
                <a:spcPts val="0"/>
              </a:spcAft>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70ec34430d_0_74: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70ec34430d_0_74: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pPr>
              <a:spcBef>
                <a:spcPts val="0"/>
              </a:spcBef>
              <a:spcAft>
                <a:spcPts val="0"/>
              </a:spcAft>
            </a:pPr>
            <a:r>
              <a:rPr lang="en-US" sz="1200" kern="1200" dirty="0" smtClean="0">
                <a:solidFill>
                  <a:schemeClr val="tx1"/>
                </a:solidFill>
                <a:effectLst/>
                <a:latin typeface="+mn-lt"/>
                <a:ea typeface="+mn-ea"/>
                <a:cs typeface="+mn-cs"/>
              </a:rPr>
              <a:t>In case of any suspected symptoms related to coronavirus, the patient is immediately referred to the infectious diseases hospitals (in Tbilisi, Kutaisi, Batumi, Zugdidi) by the specially equipped </a:t>
            </a:r>
            <a:r>
              <a:rPr lang="en-US" sz="1200" kern="1200" dirty="0" err="1" smtClean="0">
                <a:solidFill>
                  <a:schemeClr val="tx1"/>
                </a:solidFill>
                <a:effectLst/>
                <a:latin typeface="+mn-lt"/>
                <a:ea typeface="+mn-ea"/>
                <a:cs typeface="+mn-cs"/>
              </a:rPr>
              <a:t>reanimobiles</a:t>
            </a:r>
            <a:r>
              <a:rPr lang="en-US" sz="1200" kern="1200" dirty="0" smtClean="0">
                <a:solidFill>
                  <a:schemeClr val="tx1"/>
                </a:solidFill>
                <a:effectLst/>
                <a:latin typeface="+mn-lt"/>
                <a:ea typeface="+mn-ea"/>
                <a:cs typeface="+mn-cs"/>
              </a:rPr>
              <a:t>. </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70ec34430d_0_84: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70ec34430d_0_84: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r>
              <a:rPr lang="en-US" sz="1200" kern="1200" dirty="0" smtClean="0">
                <a:solidFill>
                  <a:schemeClr val="tx1"/>
                </a:solidFill>
                <a:effectLst/>
                <a:latin typeface="+mn-lt"/>
                <a:ea typeface="+mn-ea"/>
                <a:cs typeface="+mn-cs"/>
              </a:rPr>
              <a:t>Also, several medical facilities and related buildings were selected for the quarantine purposes. </a:t>
            </a:r>
          </a:p>
          <a:p>
            <a:r>
              <a:rPr lang="en-US" sz="1200" kern="1200" dirty="0" smtClean="0">
                <a:solidFill>
                  <a:schemeClr val="tx1"/>
                </a:solidFill>
                <a:effectLst/>
                <a:latin typeface="+mn-lt"/>
                <a:ea typeface="+mn-ea"/>
                <a:cs typeface="+mn-cs"/>
              </a:rPr>
              <a:t>The high-risk travelers are transported to specially designated quarantine areas, where they stay until the end of the incubation period to exclude </a:t>
            </a:r>
            <a:r>
              <a:rPr lang="ka-GE" sz="1200" kern="1200" dirty="0" smtClean="0">
                <a:solidFill>
                  <a:schemeClr val="tx1"/>
                </a:solidFill>
                <a:effectLst/>
                <a:latin typeface="+mn-lt"/>
                <a:ea typeface="+mn-ea"/>
                <a:cs typeface="+mn-cs"/>
              </a:rPr>
              <a:t>existance of infectio</a:t>
            </a:r>
            <a:r>
              <a:rPr lang="en-US" sz="1200" kern="1200" dirty="0" smtClean="0">
                <a:solidFill>
                  <a:schemeClr val="tx1"/>
                </a:solidFill>
                <a:effectLst/>
                <a:latin typeface="+mn-lt"/>
                <a:ea typeface="+mn-ea"/>
                <a:cs typeface="+mn-cs"/>
              </a:rPr>
              <a:t>n, as they may have been in contact with the infected persons and symptoms have not yet been identified.</a:t>
            </a:r>
          </a:p>
          <a:p>
            <a:pPr>
              <a:spcBef>
                <a:spcPts val="0"/>
              </a:spcBef>
              <a:spcAft>
                <a:spcPts val="0"/>
              </a:spcAft>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70ec34430d_0_5: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70ec34430d_0_5: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pPr>
              <a:spcBef>
                <a:spcPts val="0"/>
              </a:spcBef>
              <a:spcAft>
                <a:spcPts val="0"/>
              </a:spcAft>
            </a:pPr>
            <a:r>
              <a:rPr lang="en-US" sz="1200" kern="1200" dirty="0" smtClean="0">
                <a:solidFill>
                  <a:schemeClr val="tx1"/>
                </a:solidFill>
                <a:effectLst/>
                <a:latin typeface="+mn-lt"/>
                <a:ea typeface="+mn-ea"/>
                <a:cs typeface="+mn-cs"/>
              </a:rPr>
              <a:t>As of March 5, 2020 four confirmed COVID-19 cases are registered in Georgia. All 4 cases had the travel history to the highly affected places (2 in Iran and 2 in northern Italy), all of them are under the treatment in the isolated wards of the Infectious Diseases, AIDS and Clinical Immunology Research Center and their health conditions are stable at the moment</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70ec34430d_0_92: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70ec34430d_0_92: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r>
              <a:rPr lang="en-US" sz="1200" b="1" kern="1200" dirty="0" smtClean="0">
                <a:solidFill>
                  <a:schemeClr val="tx1"/>
                </a:solidFill>
                <a:effectLst/>
                <a:latin typeface="+mn-lt"/>
                <a:ea typeface="+mn-ea"/>
                <a:cs typeface="+mn-cs"/>
              </a:rPr>
              <a:t>Confirmed cases: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case of COVID-19 was confirmed in a 50-year-old male resident of Georgia on 26 February 2020. The case has a history of travel to Iran (Tehran, Kashan, Qom). The case was identified at the point of entry while traveling from Iran to Georgia via Azerbaijan. Despite being asymptomatic, the case from the </a:t>
            </a:r>
            <a:r>
              <a:rPr lang="en-US" sz="1200" kern="1200" dirty="0" err="1" smtClean="0">
                <a:solidFill>
                  <a:schemeClr val="tx1"/>
                </a:solidFill>
                <a:effectLst/>
                <a:latin typeface="+mn-lt"/>
                <a:ea typeface="+mn-ea"/>
                <a:cs typeface="+mn-cs"/>
              </a:rPr>
              <a:t>PoE</a:t>
            </a:r>
            <a:r>
              <a:rPr lang="en-US" sz="1200" kern="1200" dirty="0" smtClean="0">
                <a:solidFill>
                  <a:schemeClr val="tx1"/>
                </a:solidFill>
                <a:effectLst/>
                <a:latin typeface="+mn-lt"/>
                <a:ea typeface="+mn-ea"/>
                <a:cs typeface="+mn-cs"/>
              </a:rPr>
              <a:t> was immediately hospitalized to Infectious Diseases, AIDS and Clinical Immunology Research Center (IDACIRC), where the samples were taken and the Lugar Center tested positive for COVID-19. The case says that in Iran he had contact with persons with symptoms, who were quarantined in Azerbaijan.  He is under isolation since the 25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of February and provided with the appropriate supportive care while also ensuring the infection does not spread. Contact tracing activities have started. </a:t>
            </a:r>
          </a:p>
          <a:p>
            <a:r>
              <a:rPr lang="en-US" sz="1200" kern="1200" dirty="0" smtClean="0">
                <a:solidFill>
                  <a:schemeClr val="tx1"/>
                </a:solidFill>
                <a:effectLst/>
                <a:latin typeface="+mn-lt"/>
                <a:ea typeface="+mn-ea"/>
                <a:cs typeface="+mn-cs"/>
              </a:rPr>
              <a:t>On the 27</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of February the second case of COVID-19 was confirmed in a 31 years old female, resident of Georgia. The case had a travel history to Italy. On the 25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of February the case arrived from Bologna, Italy to Kutaisi, Georgia by airplane and came to Tbilisi by a private car. On the 26</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of February she had a fever at home and on the next day she was admitted to IDACIRC. On the 27</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of February Lugar center conducted laboratory investigation and COVID-19 was confirmed. Contact tracing activities have started. </a:t>
            </a:r>
          </a:p>
          <a:p>
            <a:r>
              <a:rPr lang="en-US" sz="1200" kern="1200" dirty="0" smtClean="0">
                <a:solidFill>
                  <a:schemeClr val="tx1"/>
                </a:solidFill>
                <a:effectLst/>
                <a:latin typeface="+mn-lt"/>
                <a:ea typeface="+mn-ea"/>
                <a:cs typeface="+mn-cs"/>
              </a:rPr>
              <a:t>On the 29</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of February the third case of COVID-19 was confirmed in a 24 years old male patient, resident of Georgia</a:t>
            </a:r>
            <a:r>
              <a:rPr lang="ka-GE"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who has history of traveling to Iran together with the COVID-19 confirmed first patient. The case was identified at the point of entry while traveling from Iran to Georgia via Azerbaijan on the 29</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of February</a:t>
            </a:r>
            <a:r>
              <a:rPr lang="ka-GE"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case from the </a:t>
            </a:r>
            <a:r>
              <a:rPr lang="en-US" sz="1200" kern="1200" dirty="0" err="1" smtClean="0">
                <a:solidFill>
                  <a:schemeClr val="tx1"/>
                </a:solidFill>
                <a:effectLst/>
                <a:latin typeface="+mn-lt"/>
                <a:ea typeface="+mn-ea"/>
                <a:cs typeface="+mn-cs"/>
              </a:rPr>
              <a:t>PoE</a:t>
            </a:r>
            <a:r>
              <a:rPr lang="en-US" sz="1200" kern="1200" dirty="0" smtClean="0">
                <a:solidFill>
                  <a:schemeClr val="tx1"/>
                </a:solidFill>
                <a:effectLst/>
                <a:latin typeface="+mn-lt"/>
                <a:ea typeface="+mn-ea"/>
                <a:cs typeface="+mn-cs"/>
              </a:rPr>
              <a:t> was immediately hospitalized to IDACIRC, where the samples were taken and Lugar laboratory confirmed it as COVID-19 positive.</a:t>
            </a:r>
          </a:p>
          <a:p>
            <a:r>
              <a:rPr lang="en-US" sz="1200" kern="1200" dirty="0" smtClean="0">
                <a:solidFill>
                  <a:schemeClr val="tx1"/>
                </a:solidFill>
                <a:effectLst/>
                <a:latin typeface="+mn-lt"/>
                <a:ea typeface="+mn-ea"/>
                <a:cs typeface="+mn-cs"/>
              </a:rPr>
              <a:t>On 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of March the fourth care of COVID-19 was confirmed in a 44 year old male patient, resident of Georgia, who has history of travelling to Italy.  Patient arrived to Georgia on 2nd of March and was in self-isolation. Due to the high fever, patient addressed to the Infectious Diseases, AIDS and Clinical Immunology Research Center in Tbilisi on 4</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of March.</a:t>
            </a:r>
          </a:p>
          <a:p>
            <a:r>
              <a:rPr lang="en-GB" sz="1200" kern="1200" dirty="0" smtClean="0">
                <a:solidFill>
                  <a:schemeClr val="tx1"/>
                </a:solidFill>
                <a:effectLst/>
                <a:latin typeface="+mn-lt"/>
                <a:ea typeface="+mn-ea"/>
                <a:cs typeface="+mn-cs"/>
              </a:rPr>
              <a:t>In all cases, the notifications were sent to WHO according to IHR requirements. Also neighbouring countries were notified by us and by the WHO as well.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a:spcBef>
                <a:spcPts val="0"/>
              </a:spcBef>
              <a:spcAft>
                <a:spcPts val="0"/>
              </a:spcAft>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70ec34430d_0_112: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70ec34430d_0_112: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pPr marL="0" marR="0" indent="0" algn="l" defTabSz="914400" rtl="0" eaLnBrk="0" fontAlgn="base" latinLnBrk="0" hangingPunct="0">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Education process in all public schools were temporarily suspended from March 2, 2020 and in all educational institutions (schools, high schools, universities) from 4</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of March </a:t>
            </a:r>
          </a:p>
          <a:p>
            <a:pPr>
              <a:spcBef>
                <a:spcPts val="0"/>
              </a:spcBef>
              <a:spcAft>
                <a:spcPts val="0"/>
              </a:spcAft>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0ec34430d_0_12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0ec34430d_0_120: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pPr marL="0" marR="0" indent="0" algn="l" defTabSz="914400" rtl="0" eaLnBrk="0" fontAlgn="base" latinLnBrk="0" hangingPunct="0">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order to provide the governmental institutions as well as general population with evidence-based information on </a:t>
            </a:r>
            <a:r>
              <a:rPr lang="ka-GE" sz="1200" kern="1200" dirty="0" smtClean="0">
                <a:solidFill>
                  <a:schemeClr val="tx1"/>
                </a:solidFill>
                <a:effectLst/>
                <a:latin typeface="+mn-lt"/>
                <a:ea typeface="+mn-ea"/>
                <a:cs typeface="+mn-cs"/>
              </a:rPr>
              <a:t>2019-nCoV</a:t>
            </a:r>
            <a:r>
              <a:rPr lang="en-US" sz="1200" kern="1200" dirty="0" smtClean="0">
                <a:solidFill>
                  <a:schemeClr val="tx1"/>
                </a:solidFill>
                <a:effectLst/>
                <a:latin typeface="+mn-lt"/>
                <a:ea typeface="+mn-ea"/>
                <a:cs typeface="+mn-cs"/>
              </a:rPr>
              <a:t>, including the epidemiological information, control mechanisms, recommendations for different groups, the governmental web-page </a:t>
            </a:r>
            <a:r>
              <a:rPr lang="ka-GE" sz="1200" kern="1200" dirty="0" smtClean="0">
                <a:solidFill>
                  <a:schemeClr val="tx1"/>
                </a:solidFill>
                <a:effectLst/>
                <a:latin typeface="+mn-lt"/>
                <a:ea typeface="+mn-ea"/>
                <a:cs typeface="+mn-cs"/>
              </a:rPr>
              <a:t>(</a:t>
            </a:r>
            <a:r>
              <a:rPr lang="en-US" sz="1200" u="sng" kern="1200" dirty="0" smtClean="0">
                <a:solidFill>
                  <a:schemeClr val="tx1"/>
                </a:solidFill>
                <a:effectLst/>
                <a:latin typeface="+mn-lt"/>
                <a:ea typeface="+mn-ea"/>
                <a:cs typeface="+mn-cs"/>
                <a:hlinkClick r:id="rId3"/>
              </a:rPr>
              <a:t>https://stopcov.ge/</a:t>
            </a:r>
            <a:r>
              <a:rPr lang="en-US" sz="1200" kern="1200" dirty="0" smtClean="0">
                <a:solidFill>
                  <a:schemeClr val="tx1"/>
                </a:solidFill>
                <a:effectLst/>
                <a:latin typeface="+mn-lt"/>
                <a:ea typeface="+mn-ea"/>
                <a:cs typeface="+mn-cs"/>
              </a:rPr>
              <a:t>) is functioning where information is updated on a regular basis. </a:t>
            </a:r>
          </a:p>
          <a:p>
            <a:pPr>
              <a:spcBef>
                <a:spcPts val="0"/>
              </a:spcBef>
              <a:spcAft>
                <a:spcPts val="0"/>
              </a:spcAft>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0ec34430d_0_12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0ec34430d_0_120: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endParaRPr lang="en-US" sz="1200" kern="1200" dirty="0">
              <a:solidFill>
                <a:schemeClr val="tx1"/>
              </a:solidFill>
              <a:effectLst/>
              <a:latin typeface="+mn-lt"/>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0ec34430d_0_12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0ec34430d_0_120: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r>
              <a:rPr lang="en-US" sz="1200" kern="1200" dirty="0" smtClean="0">
                <a:solidFill>
                  <a:schemeClr val="tx1"/>
                </a:solidFill>
                <a:effectLst/>
                <a:latin typeface="+mn-lt"/>
                <a:ea typeface="+mn-ea"/>
                <a:cs typeface="+mn-cs"/>
              </a:rPr>
              <a:t>Strategic Objectives of the Decree are:</a:t>
            </a:r>
          </a:p>
          <a:p>
            <a:pPr lvl="0"/>
            <a:r>
              <a:rPr lang="en-US" sz="1200" kern="1200" dirty="0" smtClean="0">
                <a:solidFill>
                  <a:schemeClr val="tx1"/>
                </a:solidFill>
                <a:effectLst/>
                <a:latin typeface="+mn-lt"/>
                <a:ea typeface="+mn-ea"/>
                <a:cs typeface="+mn-cs"/>
              </a:rPr>
              <a:t>Country preparedness for expected threats in case the disease is imported </a:t>
            </a:r>
          </a:p>
          <a:p>
            <a:pPr lvl="0"/>
            <a:r>
              <a:rPr lang="en-US" sz="1200" kern="1200" dirty="0" smtClean="0">
                <a:solidFill>
                  <a:schemeClr val="tx1"/>
                </a:solidFill>
                <a:effectLst/>
                <a:latin typeface="+mn-lt"/>
                <a:ea typeface="+mn-ea"/>
                <a:cs typeface="+mn-cs"/>
              </a:rPr>
              <a:t>Measures to prevent or reduce the effects of imported and local transmission</a:t>
            </a:r>
          </a:p>
          <a:p>
            <a:pPr lvl="0"/>
            <a:r>
              <a:rPr lang="en-US" sz="1200" kern="1200" dirty="0" smtClean="0">
                <a:solidFill>
                  <a:schemeClr val="tx1"/>
                </a:solidFill>
                <a:effectLst/>
                <a:latin typeface="+mn-lt"/>
                <a:ea typeface="+mn-ea"/>
                <a:cs typeface="+mn-cs"/>
              </a:rPr>
              <a:t>Support efforts to meet international regulations (WHO) to stop, slow down, restrict and report the outbreak of coronavirus</a:t>
            </a:r>
          </a:p>
          <a:p>
            <a:pPr lvl="0"/>
            <a:r>
              <a:rPr lang="en-US" sz="1200" kern="1200" dirty="0" smtClean="0">
                <a:solidFill>
                  <a:schemeClr val="tx1"/>
                </a:solidFill>
                <a:effectLst/>
                <a:latin typeface="+mn-lt"/>
                <a:ea typeface="+mn-ea"/>
                <a:cs typeface="+mn-cs"/>
              </a:rPr>
              <a:t>Mobilizing health care systems for the treatment and assistance of patients with coronavirus through continuing provision of essential health services to the population</a:t>
            </a:r>
          </a:p>
          <a:p>
            <a:pPr lvl="0"/>
            <a:r>
              <a:rPr lang="en-US" sz="1200" kern="1200" dirty="0" smtClean="0">
                <a:solidFill>
                  <a:schemeClr val="tx1"/>
                </a:solidFill>
                <a:effectLst/>
                <a:latin typeface="+mn-lt"/>
                <a:ea typeface="+mn-ea"/>
                <a:cs typeface="+mn-cs"/>
              </a:rPr>
              <a:t>Continuous provision of public information and media engagement.</a:t>
            </a:r>
          </a:p>
          <a:p>
            <a:pPr>
              <a:spcBef>
                <a:spcPts val="0"/>
              </a:spcBef>
              <a:spcAft>
                <a:spcPts val="0"/>
              </a:spcAft>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0ec34430d_0_12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0ec34430d_0_120: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pPr>
              <a:spcBef>
                <a:spcPts val="0"/>
              </a:spcBef>
              <a:spcAft>
                <a:spcPts val="0"/>
              </a:spcAft>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0ec34430d_0_12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0ec34430d_0_120: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r>
              <a:rPr lang="en-US" sz="1200" i="1" kern="1200" dirty="0" err="1" smtClean="0">
                <a:solidFill>
                  <a:schemeClr val="tx1"/>
                </a:solidFill>
                <a:effectLst/>
                <a:latin typeface="+mn-lt"/>
                <a:ea typeface="+mn-ea"/>
                <a:cs typeface="+mn-cs"/>
              </a:rPr>
              <a:t>MoIDPLHSA</a:t>
            </a:r>
            <a:r>
              <a:rPr lang="en-US" sz="1200" i="1" kern="1200" dirty="0" smtClean="0">
                <a:solidFill>
                  <a:schemeClr val="tx1"/>
                </a:solidFill>
                <a:effectLst/>
                <a:latin typeface="+mn-lt"/>
                <a:ea typeface="+mn-ea"/>
                <a:cs typeface="+mn-cs"/>
              </a:rPr>
              <a:t>, NCDC and ESCUAC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Coordination of the implementation of the Plan with all relevant government agencies in compliance with International Health Regulations</a:t>
            </a:r>
          </a:p>
          <a:p>
            <a:pPr lvl="0"/>
            <a:r>
              <a:rPr lang="ka-GE" sz="1200" kern="1200" dirty="0" smtClean="0">
                <a:solidFill>
                  <a:schemeClr val="tx1"/>
                </a:solidFill>
                <a:effectLst/>
                <a:latin typeface="+mn-lt"/>
                <a:ea typeface="+mn-ea"/>
                <a:cs typeface="+mn-cs"/>
              </a:rPr>
              <a:t>Develop</a:t>
            </a:r>
            <a:r>
              <a:rPr lang="en-US" sz="1200" kern="1200" dirty="0" err="1" smtClean="0">
                <a:solidFill>
                  <a:schemeClr val="tx1"/>
                </a:solidFill>
                <a:effectLst/>
                <a:latin typeface="+mn-lt"/>
                <a:ea typeface="+mn-ea"/>
                <a:cs typeface="+mn-cs"/>
              </a:rPr>
              <a:t>ment</a:t>
            </a:r>
            <a:r>
              <a:rPr lang="en-US" sz="1200" kern="1200" dirty="0" smtClean="0">
                <a:solidFill>
                  <a:schemeClr val="tx1"/>
                </a:solidFill>
                <a:effectLst/>
                <a:latin typeface="+mn-lt"/>
                <a:ea typeface="+mn-ea"/>
                <a:cs typeface="+mn-cs"/>
              </a:rPr>
              <a:t> of</a:t>
            </a:r>
            <a:r>
              <a:rPr lang="ka-GE" sz="1200" kern="1200" dirty="0" smtClean="0">
                <a:solidFill>
                  <a:schemeClr val="tx1"/>
                </a:solidFill>
                <a:effectLst/>
                <a:latin typeface="+mn-lt"/>
                <a:ea typeface="+mn-ea"/>
                <a:cs typeface="+mn-cs"/>
              </a:rPr>
              <a:t> a case management protocol with the involvement of experts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Implementation of screening within competences</a:t>
            </a:r>
          </a:p>
          <a:p>
            <a:pPr lvl="0"/>
            <a:r>
              <a:rPr lang="en-US" sz="1200" kern="1200" dirty="0" smtClean="0">
                <a:solidFill>
                  <a:schemeClr val="tx1"/>
                </a:solidFill>
                <a:effectLst/>
                <a:latin typeface="+mn-lt"/>
                <a:ea typeface="+mn-ea"/>
                <a:cs typeface="+mn-cs"/>
              </a:rPr>
              <a:t>Surveillance  (including lab diagnostics)</a:t>
            </a:r>
          </a:p>
          <a:p>
            <a:pPr lvl="0"/>
            <a:r>
              <a:rPr lang="en-US" sz="1200" kern="1200" dirty="0" smtClean="0">
                <a:solidFill>
                  <a:schemeClr val="tx1"/>
                </a:solidFill>
                <a:effectLst/>
                <a:latin typeface="+mn-lt"/>
                <a:ea typeface="+mn-ea"/>
                <a:cs typeface="+mn-cs"/>
              </a:rPr>
              <a:t>If needed, send the suspected / confirmed samples to WHO reference lab for further studies</a:t>
            </a:r>
          </a:p>
          <a:p>
            <a:pPr lvl="0"/>
            <a:r>
              <a:rPr lang="ka-GE" sz="1200" kern="1200" dirty="0" smtClean="0">
                <a:solidFill>
                  <a:schemeClr val="tx1"/>
                </a:solidFill>
                <a:effectLst/>
                <a:latin typeface="+mn-lt"/>
                <a:ea typeface="+mn-ea"/>
                <a:cs typeface="+mn-cs"/>
              </a:rPr>
              <a:t>Quarantine of passengers coming from the areas of the coronavirus spread to further isolate and restrict them</a:t>
            </a:r>
            <a:endParaRPr lang="en-US" sz="1200" kern="1200" dirty="0" smtClean="0">
              <a:solidFill>
                <a:schemeClr val="tx1"/>
              </a:solidFill>
              <a:effectLst/>
              <a:latin typeface="+mn-lt"/>
              <a:ea typeface="+mn-ea"/>
              <a:cs typeface="+mn-cs"/>
            </a:endParaRPr>
          </a:p>
          <a:p>
            <a:pPr lvl="0"/>
            <a:r>
              <a:rPr lang="ka-GE" sz="1200" kern="1200" dirty="0" smtClean="0">
                <a:solidFill>
                  <a:schemeClr val="tx1"/>
                </a:solidFill>
                <a:effectLst/>
                <a:latin typeface="+mn-lt"/>
                <a:ea typeface="+mn-ea"/>
                <a:cs typeface="+mn-cs"/>
              </a:rPr>
              <a:t>Identify medical </a:t>
            </a:r>
            <a:r>
              <a:rPr lang="en-US" sz="1200" kern="1200" dirty="0" smtClean="0">
                <a:solidFill>
                  <a:schemeClr val="tx1"/>
                </a:solidFill>
                <a:effectLst/>
                <a:latin typeface="+mn-lt"/>
                <a:ea typeface="+mn-ea"/>
                <a:cs typeface="+mn-cs"/>
              </a:rPr>
              <a:t>facilities and enact a referral mechanism</a:t>
            </a:r>
            <a:r>
              <a:rPr lang="ka-GE" sz="1200" kern="1200" dirty="0" smtClean="0">
                <a:solidFill>
                  <a:schemeClr val="tx1"/>
                </a:solidFill>
                <a:effectLst/>
                <a:latin typeface="+mn-lt"/>
                <a:ea typeface="+mn-ea"/>
                <a:cs typeface="+mn-cs"/>
              </a:rPr>
              <a:t> for the management of suspicious </a:t>
            </a:r>
            <a:r>
              <a:rPr lang="en-US" sz="1200" kern="1200" dirty="0" smtClean="0">
                <a:solidFill>
                  <a:schemeClr val="tx1"/>
                </a:solidFill>
                <a:effectLst/>
                <a:latin typeface="+mn-lt"/>
                <a:ea typeface="+mn-ea"/>
                <a:cs typeface="+mn-cs"/>
              </a:rPr>
              <a:t>and / </a:t>
            </a:r>
            <a:r>
              <a:rPr lang="ka-GE" sz="1200" kern="1200" dirty="0" smtClean="0">
                <a:solidFill>
                  <a:schemeClr val="tx1"/>
                </a:solidFill>
                <a:effectLst/>
                <a:latin typeface="+mn-lt"/>
                <a:ea typeface="+mn-ea"/>
                <a:cs typeface="+mn-cs"/>
              </a:rPr>
              <a:t>or confirmed cases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Provision of trainings, relevant information to the medical staff, epidemiologists and other target groups in compliance with the WHO recommendations</a:t>
            </a:r>
          </a:p>
          <a:p>
            <a:pPr lvl="0"/>
            <a:r>
              <a:rPr lang="en-US" sz="1200" kern="1200" dirty="0" smtClean="0">
                <a:solidFill>
                  <a:schemeClr val="tx1"/>
                </a:solidFill>
                <a:effectLst/>
                <a:latin typeface="+mn-lt"/>
                <a:ea typeface="+mn-ea"/>
                <a:cs typeface="+mn-cs"/>
              </a:rPr>
              <a:t>Enhancement of infection control measures for the prevention of spread of new coronavirus</a:t>
            </a:r>
          </a:p>
          <a:p>
            <a:pPr>
              <a:spcBef>
                <a:spcPts val="0"/>
              </a:spcBef>
              <a:spcAft>
                <a:spcPts val="0"/>
              </a:spcAft>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0ec34430d_0_12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0ec34430d_0_120: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r>
              <a:rPr lang="en-US" sz="1200" i="1" kern="1200" dirty="0" smtClean="0">
                <a:solidFill>
                  <a:schemeClr val="tx1"/>
                </a:solidFill>
                <a:effectLst/>
                <a:latin typeface="+mn-lt"/>
                <a:ea typeface="+mn-ea"/>
                <a:cs typeface="+mn-cs"/>
              </a:rPr>
              <a:t>Ministry of Internal Affairs / Police</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Coordination of all preventive and response measures based on the aforementioned Decree and provision of safety and security of medical facilities</a:t>
            </a:r>
          </a:p>
          <a:p>
            <a:pPr lvl="0"/>
            <a:r>
              <a:rPr lang="en-US" sz="1200" kern="1200" dirty="0" smtClean="0">
                <a:solidFill>
                  <a:schemeClr val="tx1"/>
                </a:solidFill>
                <a:effectLst/>
                <a:latin typeface="+mn-lt"/>
                <a:ea typeface="+mn-ea"/>
                <a:cs typeface="+mn-cs"/>
              </a:rPr>
              <a:t>Provision of assistance and safety during the transportation of patients by an ambulance or any other kind of vehicle for the isolation and restriction purposes</a:t>
            </a:r>
          </a:p>
          <a:p>
            <a:pPr lvl="0"/>
            <a:r>
              <a:rPr lang="en-US" sz="1200" kern="1200" dirty="0" smtClean="0">
                <a:solidFill>
                  <a:schemeClr val="tx1"/>
                </a:solidFill>
                <a:effectLst/>
                <a:latin typeface="+mn-lt"/>
                <a:ea typeface="+mn-ea"/>
                <a:cs typeface="+mn-cs"/>
              </a:rPr>
              <a:t>Provision of isolation and safety of Coronavirus foci</a:t>
            </a:r>
          </a:p>
          <a:p>
            <a:pPr lvl="0"/>
            <a:r>
              <a:rPr lang="en-US" sz="1200" kern="1200" dirty="0" smtClean="0">
                <a:solidFill>
                  <a:schemeClr val="tx1"/>
                </a:solidFill>
                <a:effectLst/>
                <a:latin typeface="+mn-lt"/>
                <a:ea typeface="+mn-ea"/>
                <a:cs typeface="+mn-cs"/>
              </a:rPr>
              <a:t>Provision of public order and safety of strategic state facilities</a:t>
            </a:r>
          </a:p>
          <a:p>
            <a:pPr lvl="0"/>
            <a:r>
              <a:rPr lang="ka-GE" sz="1200" kern="1200" dirty="0" smtClean="0">
                <a:solidFill>
                  <a:schemeClr val="tx1"/>
                </a:solidFill>
                <a:effectLst/>
                <a:latin typeface="+mn-lt"/>
                <a:ea typeface="+mn-ea"/>
                <a:cs typeface="+mn-cs"/>
              </a:rPr>
              <a:t>Distribution of </a:t>
            </a:r>
            <a:r>
              <a:rPr lang="en-US" sz="1200" kern="1200" dirty="0" smtClean="0">
                <a:solidFill>
                  <a:schemeClr val="tx1"/>
                </a:solidFill>
                <a:effectLst/>
                <a:latin typeface="+mn-lt"/>
                <a:ea typeface="+mn-ea"/>
                <a:cs typeface="+mn-cs"/>
              </a:rPr>
              <a:t>informational leaflets</a:t>
            </a:r>
            <a:r>
              <a:rPr lang="ka-GE" sz="1200" kern="1200" dirty="0" smtClean="0">
                <a:solidFill>
                  <a:schemeClr val="tx1"/>
                </a:solidFill>
                <a:effectLst/>
                <a:latin typeface="+mn-lt"/>
                <a:ea typeface="+mn-ea"/>
                <a:cs typeface="+mn-cs"/>
              </a:rPr>
              <a:t> to passengers arriving from the Coronavirus transmission areas</a:t>
            </a:r>
            <a:endParaRPr lang="en-US" sz="1200" kern="1200" dirty="0" smtClean="0">
              <a:solidFill>
                <a:schemeClr val="tx1"/>
              </a:solidFill>
              <a:effectLst/>
              <a:latin typeface="+mn-lt"/>
              <a:ea typeface="+mn-ea"/>
              <a:cs typeface="+mn-cs"/>
            </a:endParaRPr>
          </a:p>
          <a:p>
            <a:pPr lvl="0"/>
            <a:r>
              <a:rPr lang="ka-GE" sz="1200" kern="1200" dirty="0" smtClean="0">
                <a:solidFill>
                  <a:schemeClr val="tx1"/>
                </a:solidFill>
                <a:effectLst/>
                <a:latin typeface="+mn-lt"/>
                <a:ea typeface="+mn-ea"/>
                <a:cs typeface="+mn-cs"/>
              </a:rPr>
              <a:t>Registration of </a:t>
            </a:r>
            <a:r>
              <a:rPr lang="en-US" sz="1200" kern="1200" dirty="0" smtClean="0">
                <a:solidFill>
                  <a:schemeClr val="tx1"/>
                </a:solidFill>
                <a:effectLst/>
                <a:latin typeface="+mn-lt"/>
                <a:ea typeface="+mn-ea"/>
                <a:cs typeface="+mn-cs"/>
              </a:rPr>
              <a:t>p</a:t>
            </a:r>
            <a:r>
              <a:rPr lang="ka-GE" sz="1200" kern="1200" dirty="0" smtClean="0">
                <a:solidFill>
                  <a:schemeClr val="tx1"/>
                </a:solidFill>
                <a:effectLst/>
                <a:latin typeface="+mn-lt"/>
                <a:ea typeface="+mn-ea"/>
                <a:cs typeface="+mn-cs"/>
              </a:rPr>
              <a:t>assengers </a:t>
            </a:r>
            <a:r>
              <a:rPr lang="en-US" sz="1200" kern="1200" dirty="0" smtClean="0">
                <a:solidFill>
                  <a:schemeClr val="tx1"/>
                </a:solidFill>
                <a:effectLst/>
                <a:latin typeface="+mn-lt"/>
                <a:ea typeface="+mn-ea"/>
                <a:cs typeface="+mn-cs"/>
              </a:rPr>
              <a:t>a</a:t>
            </a:r>
            <a:r>
              <a:rPr lang="ka-GE" sz="1200" kern="1200" dirty="0" smtClean="0">
                <a:solidFill>
                  <a:schemeClr val="tx1"/>
                </a:solidFill>
                <a:effectLst/>
                <a:latin typeface="+mn-lt"/>
                <a:ea typeface="+mn-ea"/>
                <a:cs typeface="+mn-cs"/>
              </a:rPr>
              <a:t>rriving at </a:t>
            </a:r>
            <a:r>
              <a:rPr lang="en-US" sz="1200" kern="1200" dirty="0" smtClean="0">
                <a:solidFill>
                  <a:schemeClr val="tx1"/>
                </a:solidFill>
                <a:effectLst/>
                <a:latin typeface="+mn-lt"/>
                <a:ea typeface="+mn-ea"/>
                <a:cs typeface="+mn-cs"/>
              </a:rPr>
              <a:t>b</a:t>
            </a:r>
            <a:r>
              <a:rPr lang="ka-GE" sz="1200" kern="1200" dirty="0" smtClean="0">
                <a:solidFill>
                  <a:schemeClr val="tx1"/>
                </a:solidFill>
                <a:effectLst/>
                <a:latin typeface="+mn-lt"/>
                <a:ea typeface="+mn-ea"/>
                <a:cs typeface="+mn-cs"/>
              </a:rPr>
              <a:t>order </a:t>
            </a:r>
            <a:r>
              <a:rPr lang="en-US" sz="1200" kern="1200" dirty="0" smtClean="0">
                <a:solidFill>
                  <a:schemeClr val="tx1"/>
                </a:solidFill>
                <a:effectLst/>
                <a:latin typeface="+mn-lt"/>
                <a:ea typeface="+mn-ea"/>
                <a:cs typeface="+mn-cs"/>
              </a:rPr>
              <a:t>c</a:t>
            </a:r>
            <a:r>
              <a:rPr lang="ka-GE" sz="1200" kern="1200" dirty="0" smtClean="0">
                <a:solidFill>
                  <a:schemeClr val="tx1"/>
                </a:solidFill>
                <a:effectLst/>
                <a:latin typeface="+mn-lt"/>
                <a:ea typeface="+mn-ea"/>
                <a:cs typeface="+mn-cs"/>
              </a:rPr>
              <a:t>heckpoints in Georgia </a:t>
            </a:r>
            <a:r>
              <a:rPr lang="en-US" sz="1200" kern="1200" dirty="0" smtClean="0">
                <a:solidFill>
                  <a:schemeClr val="tx1"/>
                </a:solidFill>
                <a:effectLst/>
                <a:latin typeface="+mn-lt"/>
                <a:ea typeface="+mn-ea"/>
                <a:cs typeface="+mn-cs"/>
              </a:rPr>
              <a:t>from Coronavirus transmission areas (WHO defined high-risk zones) </a:t>
            </a:r>
            <a:r>
              <a:rPr lang="ka-GE" sz="1200" kern="1200" dirty="0" smtClean="0">
                <a:solidFill>
                  <a:schemeClr val="tx1"/>
                </a:solidFill>
                <a:effectLst/>
                <a:latin typeface="+mn-lt"/>
                <a:ea typeface="+mn-ea"/>
                <a:cs typeface="+mn-cs"/>
              </a:rPr>
              <a:t>- Registration of Entry Characteristics (eg. </a:t>
            </a:r>
            <a:r>
              <a:rPr lang="en-US" sz="1200" kern="1200" dirty="0" smtClean="0">
                <a:solidFill>
                  <a:schemeClr val="tx1"/>
                </a:solidFill>
                <a:effectLst/>
                <a:latin typeface="+mn-lt"/>
                <a:ea typeface="+mn-ea"/>
                <a:cs typeface="+mn-cs"/>
              </a:rPr>
              <a:t>Flight</a:t>
            </a:r>
            <a:r>
              <a:rPr lang="ka-GE" sz="1200" kern="1200" dirty="0" smtClean="0">
                <a:solidFill>
                  <a:schemeClr val="tx1"/>
                </a:solidFill>
                <a:effectLst/>
                <a:latin typeface="+mn-lt"/>
                <a:ea typeface="+mn-ea"/>
                <a:cs typeface="+mn-cs"/>
              </a:rPr>
              <a:t> Number, Type of Vehicle, </a:t>
            </a:r>
            <a:r>
              <a:rPr lang="en-US" sz="1200" kern="1200" dirty="0" smtClean="0">
                <a:solidFill>
                  <a:schemeClr val="tx1"/>
                </a:solidFill>
                <a:effectLst/>
                <a:latin typeface="+mn-lt"/>
                <a:ea typeface="+mn-ea"/>
                <a:cs typeface="+mn-cs"/>
              </a:rPr>
              <a:t>co-passengers</a:t>
            </a:r>
            <a:r>
              <a:rPr lang="ka-GE"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a:t>
            </a:r>
            <a:r>
              <a:rPr lang="ka-GE" sz="1200" kern="1200" dirty="0" smtClean="0">
                <a:solidFill>
                  <a:schemeClr val="tx1"/>
                </a:solidFill>
                <a:effectLst/>
                <a:latin typeface="+mn-lt"/>
                <a:ea typeface="+mn-ea"/>
                <a:cs typeface="+mn-cs"/>
              </a:rPr>
              <a:t>ontact </a:t>
            </a:r>
            <a:r>
              <a:rPr lang="en-US" sz="1200" kern="1200" dirty="0" err="1" smtClean="0">
                <a:solidFill>
                  <a:schemeClr val="tx1"/>
                </a:solidFill>
                <a:effectLst/>
                <a:latin typeface="+mn-lt"/>
                <a:ea typeface="+mn-ea"/>
                <a:cs typeface="+mn-cs"/>
              </a:rPr>
              <a:t>i</a:t>
            </a:r>
            <a:r>
              <a:rPr lang="ka-GE" sz="1200" kern="1200" dirty="0" smtClean="0">
                <a:solidFill>
                  <a:schemeClr val="tx1"/>
                </a:solidFill>
                <a:effectLst/>
                <a:latin typeface="+mn-lt"/>
                <a:ea typeface="+mn-ea"/>
                <a:cs typeface="+mn-cs"/>
              </a:rPr>
              <a:t>nformation and </a:t>
            </a:r>
            <a:r>
              <a:rPr lang="en-US" sz="1200" kern="1200" dirty="0" smtClean="0">
                <a:solidFill>
                  <a:schemeClr val="tx1"/>
                </a:solidFill>
                <a:effectLst/>
                <a:latin typeface="+mn-lt"/>
                <a:ea typeface="+mn-ea"/>
                <a:cs typeface="+mn-cs"/>
              </a:rPr>
              <a:t>d</a:t>
            </a:r>
            <a:r>
              <a:rPr lang="ka-GE" sz="1200" kern="1200" dirty="0" smtClean="0">
                <a:solidFill>
                  <a:schemeClr val="tx1"/>
                </a:solidFill>
                <a:effectLst/>
                <a:latin typeface="+mn-lt"/>
                <a:ea typeface="+mn-ea"/>
                <a:cs typeface="+mn-cs"/>
              </a:rPr>
              <a:t>ate of </a:t>
            </a:r>
            <a:r>
              <a:rPr lang="en-US" sz="1200" kern="1200" dirty="0" smtClean="0">
                <a:solidFill>
                  <a:schemeClr val="tx1"/>
                </a:solidFill>
                <a:effectLst/>
                <a:latin typeface="+mn-lt"/>
                <a:ea typeface="+mn-ea"/>
                <a:cs typeface="+mn-cs"/>
              </a:rPr>
              <a:t>e</a:t>
            </a:r>
            <a:r>
              <a:rPr lang="ka-GE" sz="1200" kern="1200" dirty="0" smtClean="0">
                <a:solidFill>
                  <a:schemeClr val="tx1"/>
                </a:solidFill>
                <a:effectLst/>
                <a:latin typeface="+mn-lt"/>
                <a:ea typeface="+mn-ea"/>
                <a:cs typeface="+mn-cs"/>
              </a:rPr>
              <a:t>xit</a:t>
            </a:r>
            <a:endParaRPr lang="en-US" sz="1200" kern="1200" dirty="0" smtClean="0">
              <a:solidFill>
                <a:schemeClr val="tx1"/>
              </a:solidFill>
              <a:effectLst/>
              <a:latin typeface="+mn-lt"/>
              <a:ea typeface="+mn-ea"/>
              <a:cs typeface="+mn-cs"/>
            </a:endParaRPr>
          </a:p>
          <a:p>
            <a:pPr>
              <a:spcBef>
                <a:spcPts val="0"/>
              </a:spcBef>
              <a:spcAft>
                <a:spcPts val="0"/>
              </a:spcAft>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0ec34430d_0_12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0ec34430d_0_120: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r>
              <a:rPr lang="en-US" sz="1200" i="1" kern="1200" dirty="0" smtClean="0">
                <a:solidFill>
                  <a:schemeClr val="tx1"/>
                </a:solidFill>
                <a:effectLst/>
                <a:latin typeface="+mn-lt"/>
                <a:ea typeface="+mn-ea"/>
                <a:cs typeface="+mn-cs"/>
              </a:rPr>
              <a:t>Ministry of Finances / Revenue Service</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Distribution of informational leaflets to passengers arriving from the Coronavirus transmission areas</a:t>
            </a:r>
          </a:p>
          <a:p>
            <a:pPr lvl="0"/>
            <a:r>
              <a:rPr lang="en-US" sz="1200" kern="1200" dirty="0" smtClean="0">
                <a:solidFill>
                  <a:schemeClr val="tx1"/>
                </a:solidFill>
                <a:effectLst/>
                <a:latin typeface="+mn-lt"/>
                <a:ea typeface="+mn-ea"/>
                <a:cs typeface="+mn-cs"/>
              </a:rPr>
              <a:t>Management of passengers arriving at border checkpoints in Georgia from Coronavirus transmission areas (WHO defined high-risk zones), including the passengers from transit zones, through international airports and major checkpoints </a:t>
            </a:r>
          </a:p>
          <a:p>
            <a:pPr lvl="0"/>
            <a:r>
              <a:rPr lang="en-US" sz="1200" kern="1200" dirty="0" smtClean="0">
                <a:solidFill>
                  <a:schemeClr val="tx1"/>
                </a:solidFill>
                <a:effectLst/>
                <a:latin typeface="+mn-lt"/>
                <a:ea typeface="+mn-ea"/>
                <a:cs typeface="+mn-cs"/>
              </a:rPr>
              <a:t>Collection of detailed travel history according to the information received</a:t>
            </a:r>
          </a:p>
          <a:p>
            <a:pPr lvl="0"/>
            <a:r>
              <a:rPr lang="en-US" sz="1200" kern="1200" dirty="0" smtClean="0">
                <a:solidFill>
                  <a:schemeClr val="tx1"/>
                </a:solidFill>
                <a:effectLst/>
                <a:latin typeface="+mn-lt"/>
                <a:ea typeface="+mn-ea"/>
                <a:cs typeface="+mn-cs"/>
              </a:rPr>
              <a:t>Screening according to International Health Regulations</a:t>
            </a:r>
          </a:p>
          <a:p>
            <a:pPr lvl="0"/>
            <a:r>
              <a:rPr lang="en-US" sz="1200" kern="1200" dirty="0" smtClean="0">
                <a:solidFill>
                  <a:schemeClr val="tx1"/>
                </a:solidFill>
                <a:effectLst/>
                <a:latin typeface="+mn-lt"/>
                <a:ea typeface="+mn-ea"/>
                <a:cs typeface="+mn-cs"/>
              </a:rPr>
              <a:t>Immediate notification to the NCDC</a:t>
            </a:r>
          </a:p>
          <a:p>
            <a:pPr lvl="0"/>
            <a:r>
              <a:rPr lang="en-US" sz="1200" kern="1200" dirty="0" smtClean="0">
                <a:solidFill>
                  <a:schemeClr val="tx1"/>
                </a:solidFill>
                <a:effectLst/>
                <a:latin typeface="+mn-lt"/>
                <a:ea typeface="+mn-ea"/>
                <a:cs typeface="+mn-cs"/>
              </a:rPr>
              <a:t>The National Food Agency and the Revenue Service enforces prohibition of import of live animals from the People’s Republic of China</a:t>
            </a:r>
          </a:p>
          <a:p>
            <a:pPr>
              <a:spcBef>
                <a:spcPts val="0"/>
              </a:spcBef>
              <a:spcAft>
                <a:spcPts val="0"/>
              </a:spcAft>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0ec34430d_0_12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0ec34430d_0_120: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r>
              <a:rPr lang="en-US" sz="1200" i="1" kern="1200" dirty="0" smtClean="0">
                <a:solidFill>
                  <a:schemeClr val="tx1"/>
                </a:solidFill>
                <a:effectLst/>
                <a:latin typeface="+mn-lt"/>
                <a:ea typeface="+mn-ea"/>
                <a:cs typeface="+mn-cs"/>
              </a:rPr>
              <a:t>Ministry of Economy and Sustainable Development / United Airports of Georgia</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Provision of information to the individuals and legal entities engaged into the touristic industry about the spread of Coronavirus</a:t>
            </a:r>
          </a:p>
          <a:p>
            <a:pPr lvl="0"/>
            <a:r>
              <a:rPr lang="en-US" sz="1200" kern="1200" dirty="0" smtClean="0">
                <a:solidFill>
                  <a:schemeClr val="tx1"/>
                </a:solidFill>
                <a:effectLst/>
                <a:latin typeface="+mn-lt"/>
                <a:ea typeface="+mn-ea"/>
                <a:cs typeface="+mn-cs"/>
              </a:rPr>
              <a:t>Temporary cancellation of international direct flights from the highly infected areas. Restrictions do not refer to vacant aircrafts from these countries arriving to Georgia in order to take passengers back. The restrictions can be reconsidered depending on the epidemiologic situation and in compliance with the Ministry’s directives.</a:t>
            </a:r>
          </a:p>
          <a:p>
            <a:pPr lvl="0"/>
            <a:r>
              <a:rPr lang="en-US" sz="1200" kern="1200" dirty="0" smtClean="0">
                <a:solidFill>
                  <a:schemeClr val="tx1"/>
                </a:solidFill>
                <a:effectLst/>
                <a:latin typeface="+mn-lt"/>
                <a:ea typeface="+mn-ea"/>
                <a:cs typeface="+mn-cs"/>
              </a:rPr>
              <a:t>The United Airports of Georgia should be requested to provide immediate procurement and installation of </a:t>
            </a:r>
            <a:r>
              <a:rPr lang="en-US" sz="1200" kern="1200" dirty="0" err="1" smtClean="0">
                <a:solidFill>
                  <a:schemeClr val="tx1"/>
                </a:solidFill>
                <a:effectLst/>
                <a:latin typeface="+mn-lt"/>
                <a:ea typeface="+mn-ea"/>
                <a:cs typeface="+mn-cs"/>
              </a:rPr>
              <a:t>thermo</a:t>
            </a:r>
            <a:r>
              <a:rPr lang="en-US" sz="1200" kern="1200" dirty="0" smtClean="0">
                <a:solidFill>
                  <a:schemeClr val="tx1"/>
                </a:solidFill>
                <a:effectLst/>
                <a:latin typeface="+mn-lt"/>
                <a:ea typeface="+mn-ea"/>
                <a:cs typeface="+mn-cs"/>
              </a:rPr>
              <a:t> scanners and other relevant equipment at the international airports of Georgia within their budget allocations and to provide temporary transition of ownership (free of charge) to the Revenue Service for passenger screening purposes.</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0ec34430d_0_12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0ec34430d_0_120: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r>
              <a:rPr lang="en-US" sz="1200" i="1" kern="1200" dirty="0" smtClean="0">
                <a:solidFill>
                  <a:schemeClr val="tx1"/>
                </a:solidFill>
                <a:effectLst/>
                <a:latin typeface="+mn-lt"/>
                <a:ea typeface="+mn-ea"/>
                <a:cs typeface="+mn-cs"/>
              </a:rPr>
              <a:t>Ministry of Foreign Affairs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Informing relevant embassies about the need for the health insurance for the citizens of their countries willing to travel to Georgia, about the health conditions of their citizens residing in Georgia and about the preventive measures of coronavirus infection spread</a:t>
            </a:r>
          </a:p>
          <a:p>
            <a:pPr lvl="0"/>
            <a:r>
              <a:rPr lang="en-US" sz="1200" kern="1200" dirty="0" smtClean="0">
                <a:solidFill>
                  <a:schemeClr val="tx1"/>
                </a:solidFill>
                <a:effectLst/>
                <a:latin typeface="+mn-lt"/>
                <a:ea typeface="+mn-ea"/>
                <a:cs typeface="+mn-cs"/>
              </a:rPr>
              <a:t>Informing the relevant bodies and international organizations abroad regarding the morbidity data in the country</a:t>
            </a:r>
          </a:p>
          <a:p>
            <a:pPr lvl="0"/>
            <a:r>
              <a:rPr lang="en-US" sz="1200" kern="1200" dirty="0" smtClean="0">
                <a:solidFill>
                  <a:schemeClr val="tx1"/>
                </a:solidFill>
                <a:effectLst/>
                <a:latin typeface="+mn-lt"/>
                <a:ea typeface="+mn-ea"/>
                <a:cs typeface="+mn-cs"/>
              </a:rPr>
              <a:t>Informing the Government of Georgia about the health condition of Georgian citizens residing in high-risk zone countries and other countries including the coronavirus diagnosed cases</a:t>
            </a:r>
          </a:p>
          <a:p>
            <a:pPr lvl="0"/>
            <a:r>
              <a:rPr lang="en-US" sz="1200" kern="1200" dirty="0" smtClean="0">
                <a:solidFill>
                  <a:schemeClr val="tx1"/>
                </a:solidFill>
                <a:effectLst/>
                <a:latin typeface="+mn-lt"/>
                <a:ea typeface="+mn-ea"/>
                <a:cs typeface="+mn-cs"/>
              </a:rPr>
              <a:t>Considering the possibility of introducing a temporary visa regime with countries defined as high-risk areas</a:t>
            </a:r>
            <a:r>
              <a:rPr lang="ka-GE"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6CB975E-CD6C-441E-A07B-D657ECD97421}" type="datetime1">
              <a:rPr lang="en-US"/>
              <a:pPr>
                <a:defRPr/>
              </a:pPr>
              <a:t>05-Mar-20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B76FD4-9C7C-4FB7-8DA8-6C94B568D20C}" type="slidenum">
              <a:rPr lang="en-US"/>
              <a:pPr>
                <a:defRPr/>
              </a:pPr>
              <a:t>‹#›</a:t>
            </a:fld>
            <a:endParaRPr lang="en-US"/>
          </a:p>
        </p:txBody>
      </p:sp>
      <p:pic>
        <p:nvPicPr>
          <p:cNvPr id="1026" name="Picture 2" descr="á¡áá¥áá áááááá¡ á¨á áááá¡, á¯áááá ááááááá¡á áá á¡ááªáááá£á á áááªááá¡ á¡áááááá¡á¢á á - áááááá á áááá áá"/>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934" y="11112"/>
            <a:ext cx="2895600" cy="571501"/>
          </a:xfrm>
          <a:prstGeom prst="rect">
            <a:avLst/>
          </a:prstGeom>
          <a:solidFill>
            <a:schemeClr val="bg1"/>
          </a:solidFill>
        </p:spPr>
      </p:pic>
    </p:spTree>
    <p:extLst>
      <p:ext uri="{BB962C8B-B14F-4D97-AF65-F5344CB8AC3E}">
        <p14:creationId xmlns:p14="http://schemas.microsoft.com/office/powerpoint/2010/main" val="27346340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9747C2-710D-4F89-9B4E-61548951AB2D}" type="datetime1">
              <a:rPr lang="en-US"/>
              <a:pPr>
                <a:defRPr/>
              </a:pPr>
              <a:t>05-Mar-20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7A61E6-2D68-40C9-B133-94F66584BCF5}" type="slidenum">
              <a:rPr lang="en-US"/>
              <a:pPr>
                <a:defRPr/>
              </a:pPr>
              <a:t>‹#›</a:t>
            </a:fld>
            <a:endParaRPr lang="en-US"/>
          </a:p>
        </p:txBody>
      </p:sp>
    </p:spTree>
    <p:extLst>
      <p:ext uri="{BB962C8B-B14F-4D97-AF65-F5344CB8AC3E}">
        <p14:creationId xmlns:p14="http://schemas.microsoft.com/office/powerpoint/2010/main" val="9836600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9FFAFB-1253-48DA-87CC-94F44FB5E089}" type="datetime1">
              <a:rPr lang="en-US"/>
              <a:pPr>
                <a:defRPr/>
              </a:pPr>
              <a:t>05-Mar-20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46330C-CC95-44DC-8345-068D35688BFF}" type="slidenum">
              <a:rPr lang="en-US"/>
              <a:pPr>
                <a:defRPr/>
              </a:pPr>
              <a:t>‹#›</a:t>
            </a:fld>
            <a:endParaRPr lang="en-US"/>
          </a:p>
        </p:txBody>
      </p:sp>
    </p:spTree>
    <p:extLst>
      <p:ext uri="{BB962C8B-B14F-4D97-AF65-F5344CB8AC3E}">
        <p14:creationId xmlns:p14="http://schemas.microsoft.com/office/powerpoint/2010/main" val="33473729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34575A-4521-4A2C-B4AE-D5D1BC4425FB}" type="datetime1">
              <a:rPr lang="en-US"/>
              <a:pPr>
                <a:defRPr/>
              </a:pPr>
              <a:t>05-Mar-20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B481AA-70E7-4BD4-B817-48858F874E62}" type="slidenum">
              <a:rPr lang="en-US"/>
              <a:pPr>
                <a:defRPr/>
              </a:pPr>
              <a:t>‹#›</a:t>
            </a:fld>
            <a:endParaRPr lang="en-US"/>
          </a:p>
        </p:txBody>
      </p:sp>
    </p:spTree>
    <p:extLst>
      <p:ext uri="{BB962C8B-B14F-4D97-AF65-F5344CB8AC3E}">
        <p14:creationId xmlns:p14="http://schemas.microsoft.com/office/powerpoint/2010/main" val="26267414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414217-1ABD-42DF-8DDE-42929C18B2B4}" type="datetime1">
              <a:rPr lang="en-US"/>
              <a:pPr>
                <a:defRPr/>
              </a:pPr>
              <a:t>05-Mar-20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E27D6B-BE32-483A-98FD-4FFE045C959C}" type="slidenum">
              <a:rPr lang="en-US"/>
              <a:pPr>
                <a:defRPr/>
              </a:pPr>
              <a:t>‹#›</a:t>
            </a:fld>
            <a:endParaRPr lang="en-US"/>
          </a:p>
        </p:txBody>
      </p:sp>
    </p:spTree>
    <p:extLst>
      <p:ext uri="{BB962C8B-B14F-4D97-AF65-F5344CB8AC3E}">
        <p14:creationId xmlns:p14="http://schemas.microsoft.com/office/powerpoint/2010/main" val="148223327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340103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229600" cy="1143000"/>
          </a:xfrm>
        </p:spPr>
        <p:txBody>
          <a:bodyPr>
            <a:normAutofit/>
          </a:bodyPr>
          <a:lstStyle>
            <a:lvl1pPr>
              <a:defRPr sz="3200" b="1">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normAutofit/>
          </a:bodyPr>
          <a:lstStyle>
            <a:lvl1pPr>
              <a:defRPr sz="2400" b="1"/>
            </a:lvl1pPr>
            <a:lvl2pPr>
              <a:defRPr sz="2400" b="1"/>
            </a:lvl2pPr>
            <a:lvl3pPr>
              <a:defRPr sz="2400" b="1"/>
            </a:lvl3pPr>
            <a:lvl4pPr>
              <a:defRPr sz="2400" b="1"/>
            </a:lvl4pPr>
            <a:lvl5pPr>
              <a:defRPr sz="24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713C878-C189-405F-B9DA-B69F4DFAF7F7}" type="datetime1">
              <a:rPr lang="en-US"/>
              <a:pPr>
                <a:defRPr/>
              </a:pPr>
              <a:t>05-Mar-20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C8379A-5A7A-4A2E-B8BF-0FBCB5EBCE88}" type="slidenum">
              <a:rPr lang="en-US"/>
              <a:pPr>
                <a:defRPr/>
              </a:pPr>
              <a:t>‹#›</a:t>
            </a:fld>
            <a:endParaRPr lang="en-US"/>
          </a:p>
        </p:txBody>
      </p:sp>
      <p:pic>
        <p:nvPicPr>
          <p:cNvPr id="8" name="Picture 2" descr="á¡áá¥áá áááááá¡ á¨á áááá¡, á¯áááá ááááááá¡á áá á¡ááªáááá£á á áááªááá¡ á¡áááááá¡á¢á á - áááááá á áááá áá"/>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934" y="11112"/>
            <a:ext cx="2895600" cy="571501"/>
          </a:xfrm>
          <a:prstGeom prst="rect">
            <a:avLst/>
          </a:prstGeom>
          <a:solidFill>
            <a:schemeClr val="bg1"/>
          </a:solidFill>
        </p:spPr>
      </p:pic>
    </p:spTree>
    <p:extLst>
      <p:ext uri="{BB962C8B-B14F-4D97-AF65-F5344CB8AC3E}">
        <p14:creationId xmlns:p14="http://schemas.microsoft.com/office/powerpoint/2010/main" val="13122899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949FA4-8579-4447-8FCC-3D1B9635BF74}" type="datetime1">
              <a:rPr lang="en-US"/>
              <a:pPr>
                <a:defRPr/>
              </a:pPr>
              <a:t>05-Mar-20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9C0B1F-730C-4DDB-B480-D7F9647335CE}" type="slidenum">
              <a:rPr lang="en-US"/>
              <a:pPr>
                <a:defRPr/>
              </a:pPr>
              <a:t>‹#›</a:t>
            </a:fld>
            <a:endParaRPr lang="en-US"/>
          </a:p>
        </p:txBody>
      </p:sp>
    </p:spTree>
    <p:extLst>
      <p:ext uri="{BB962C8B-B14F-4D97-AF65-F5344CB8AC3E}">
        <p14:creationId xmlns:p14="http://schemas.microsoft.com/office/powerpoint/2010/main" val="16913694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B9A632E-2EAF-4E63-9483-61ED90974AF3}" type="datetime1">
              <a:rPr lang="en-US"/>
              <a:pPr>
                <a:defRPr/>
              </a:pPr>
              <a:t>05-Mar-20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920FA9-B43B-4707-8306-3A5AACD7A307}" type="slidenum">
              <a:rPr lang="en-US"/>
              <a:pPr>
                <a:defRPr/>
              </a:pPr>
              <a:t>‹#›</a:t>
            </a:fld>
            <a:endParaRPr lang="en-US"/>
          </a:p>
        </p:txBody>
      </p:sp>
    </p:spTree>
    <p:extLst>
      <p:ext uri="{BB962C8B-B14F-4D97-AF65-F5344CB8AC3E}">
        <p14:creationId xmlns:p14="http://schemas.microsoft.com/office/powerpoint/2010/main" val="36217397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FA573F-CB88-4D72-8597-D9B2A2FB4FF2}" type="datetime1">
              <a:rPr lang="en-US"/>
              <a:pPr>
                <a:defRPr/>
              </a:pPr>
              <a:t>05-Mar-20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410D69C-63FC-47F4-AE25-EC5BB7CA09C6}" type="slidenum">
              <a:rPr lang="en-US"/>
              <a:pPr>
                <a:defRPr/>
              </a:pPr>
              <a:t>‹#›</a:t>
            </a:fld>
            <a:endParaRPr lang="en-US"/>
          </a:p>
        </p:txBody>
      </p:sp>
    </p:spTree>
    <p:extLst>
      <p:ext uri="{BB962C8B-B14F-4D97-AF65-F5344CB8AC3E}">
        <p14:creationId xmlns:p14="http://schemas.microsoft.com/office/powerpoint/2010/main" val="33335229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FA573F-CB88-4D72-8597-D9B2A2FB4FF2}" type="datetime1">
              <a:rPr lang="en-US"/>
              <a:pPr>
                <a:defRPr/>
              </a:pPr>
              <a:t>05-Mar-20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410D69C-63FC-47F4-AE25-EC5BB7CA09C6}" type="slidenum">
              <a:rPr lang="en-US"/>
              <a:pPr>
                <a:defRPr/>
              </a:pPr>
              <a:t>‹#›</a:t>
            </a:fld>
            <a:endParaRPr lang="en-US"/>
          </a:p>
        </p:txBody>
      </p:sp>
    </p:spTree>
    <p:extLst>
      <p:ext uri="{BB962C8B-B14F-4D97-AF65-F5344CB8AC3E}">
        <p14:creationId xmlns:p14="http://schemas.microsoft.com/office/powerpoint/2010/main" val="98302979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FA573F-CB88-4D72-8597-D9B2A2FB4FF2}" type="datetime1">
              <a:rPr lang="en-US"/>
              <a:pPr>
                <a:defRPr/>
              </a:pPr>
              <a:t>05-Mar-20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410D69C-63FC-47F4-AE25-EC5BB7CA09C6}" type="slidenum">
              <a:rPr lang="en-US"/>
              <a:pPr>
                <a:defRPr/>
              </a:pPr>
              <a:t>‹#›</a:t>
            </a:fld>
            <a:endParaRPr lang="en-US"/>
          </a:p>
        </p:txBody>
      </p:sp>
    </p:spTree>
    <p:extLst>
      <p:ext uri="{BB962C8B-B14F-4D97-AF65-F5344CB8AC3E}">
        <p14:creationId xmlns:p14="http://schemas.microsoft.com/office/powerpoint/2010/main" val="9830297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A3B805C-3638-4343-824D-74BC941BBC01}" type="datetime1">
              <a:rPr lang="en-US"/>
              <a:pPr>
                <a:defRPr/>
              </a:pPr>
              <a:t>05-Mar-20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9279DC-B643-403A-8DFE-89408F360526}" type="slidenum">
              <a:rPr lang="en-US"/>
              <a:pPr>
                <a:defRPr/>
              </a:pPr>
              <a:t>‹#›</a:t>
            </a:fld>
            <a:endParaRPr lang="en-US"/>
          </a:p>
        </p:txBody>
      </p:sp>
    </p:spTree>
    <p:extLst>
      <p:ext uri="{BB962C8B-B14F-4D97-AF65-F5344CB8AC3E}">
        <p14:creationId xmlns:p14="http://schemas.microsoft.com/office/powerpoint/2010/main" val="80567106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73329F3-120A-4180-B9FC-AC7AF240AD46}" type="datetime1">
              <a:rPr lang="en-US"/>
              <a:pPr>
                <a:defRPr/>
              </a:pPr>
              <a:t>05-Mar-20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0152BB2-22F5-4389-B625-20DF7C5227A4}" type="slidenum">
              <a:rPr lang="en-US"/>
              <a:pPr>
                <a:defRPr/>
              </a:pPr>
              <a:t>‹#›</a:t>
            </a:fld>
            <a:endParaRPr lang="en-US"/>
          </a:p>
        </p:txBody>
      </p:sp>
    </p:spTree>
    <p:extLst>
      <p:ext uri="{BB962C8B-B14F-4D97-AF65-F5344CB8AC3E}">
        <p14:creationId xmlns:p14="http://schemas.microsoft.com/office/powerpoint/2010/main" val="25702829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0F9BA302-D067-4A9D-A03E-FD0E04E82735}" type="datetime1">
              <a:rPr lang="en-US"/>
              <a:pPr>
                <a:defRPr/>
              </a:pPr>
              <a:t>05-Mar-20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B8E7E6CF-B8FF-4B76-821B-9C96A18B3440}" type="slidenum">
              <a:rPr lang="en-US"/>
              <a:pPr>
                <a:defRPr/>
              </a:pPr>
              <a:t>‹#›</a:t>
            </a:fld>
            <a:endParaRPr lang="en-US"/>
          </a:p>
        </p:txBody>
      </p:sp>
      <p:pic>
        <p:nvPicPr>
          <p:cNvPr id="1031" name="Picture 6" descr="MOH ppt-02.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descr="MOH ppt-02.jpg"/>
          <p:cNvPicPr>
            <a:picLocks noChangeAspect="1"/>
          </p:cNvPicPr>
          <p:nvPr/>
        </p:nvPicPr>
        <p:blipFill>
          <a:blip r:embed="rId16">
            <a:extLst>
              <a:ext uri="{28A0092B-C50C-407E-A947-70E740481C1C}">
                <a14:useLocalDpi xmlns:a14="http://schemas.microsoft.com/office/drawing/2010/main" val="0"/>
              </a:ext>
            </a:extLst>
          </a:blip>
          <a:srcRect t="24446" r="72501" b="62219"/>
          <a:stretch>
            <a:fillRect/>
          </a:stretch>
        </p:blipFill>
        <p:spPr bwMode="auto">
          <a:xfrm>
            <a:off x="152400" y="533400"/>
            <a:ext cx="2514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á¡áá¥áá áááááá¡ á¨á áááá¡, á¯áááá ááááááá¡á áá á¡ááªáááá£á á áááªááá¡ á¡áááááá¡á¢á á - áááááá á áááá áá"/>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20934" y="11112"/>
            <a:ext cx="2895600" cy="571501"/>
          </a:xfrm>
          <a:prstGeom prst="rect">
            <a:avLst/>
          </a:prstGeom>
          <a:solidFill>
            <a:schemeClr val="bg1"/>
          </a:solid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2" r:id="rId6"/>
    <p:sldLayoutId id="2147483673" r:id="rId7"/>
    <p:sldLayoutId id="2147483666" r:id="rId8"/>
    <p:sldLayoutId id="2147483667" r:id="rId9"/>
    <p:sldLayoutId id="2147483668" r:id="rId10"/>
    <p:sldLayoutId id="2147483669" r:id="rId11"/>
    <p:sldLayoutId id="2147483670" r:id="rId12"/>
    <p:sldLayoutId id="2147483671" r:id="rId13"/>
    <p:sldLayoutId id="2147483674" r:id="rId14"/>
  </p:sldLayoutIdLst>
  <p:timing>
    <p:tnLst>
      <p:par>
        <p:cTn id="1" dur="indefinite" restart="never" nodeType="tmRoot"/>
      </p:par>
    </p:tnLst>
  </p:timing>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hyperlink" Target="https://stopcov.ge/"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800" dirty="0">
                <a:latin typeface="Arial" panose="020B0604020202020204" pitchFamily="34" charset="0"/>
                <a:cs typeface="Arial" panose="020B0604020202020204" pitchFamily="34" charset="0"/>
              </a:rPr>
              <a:t>Georgia Novel Coronavirus Response</a:t>
            </a:r>
            <a:endParaRPr sz="3800" dirty="0">
              <a:latin typeface="Arial" panose="020B0604020202020204" pitchFamily="34" charset="0"/>
              <a:cs typeface="Arial" panose="020B0604020202020204" pitchFamily="34" charset="0"/>
            </a:endParaRPr>
          </a:p>
        </p:txBody>
      </p:sp>
      <p:sp>
        <p:nvSpPr>
          <p:cNvPr id="55" name="Google Shape;55;p13"/>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March </a:t>
            </a:r>
            <a:r>
              <a:rPr lang="en" sz="2400" dirty="0" smtClean="0"/>
              <a:t>6, </a:t>
            </a:r>
            <a:r>
              <a:rPr lang="en" sz="2400" dirty="0"/>
              <a:t>2020</a:t>
            </a:r>
            <a:endParaRPr sz="2400" dirty="0"/>
          </a:p>
        </p:txBody>
      </p:sp>
      <p:sp>
        <p:nvSpPr>
          <p:cNvPr id="56" name="Google Shape;56;p13"/>
          <p:cNvSpPr txBox="1">
            <a:spLocks noGrp="1"/>
          </p:cNvSpPr>
          <p:nvPr>
            <p:ph type="sldNum" sz="quarter" idx="12"/>
          </p:nvPr>
        </p:nvSpPr>
        <p:spPr>
          <a:xfrm>
            <a:off x="8472458" y="6217623"/>
            <a:ext cx="548700" cy="524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a:p>
        </p:txBody>
      </p:sp>
    </p:spTree>
    <p:extLst>
      <p:ext uri="{BB962C8B-B14F-4D97-AF65-F5344CB8AC3E}">
        <p14:creationId xmlns:p14="http://schemas.microsoft.com/office/powerpoint/2010/main" val="1414199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136" name="Google Shape;136;p25"/>
          <p:cNvSpPr txBox="1"/>
          <p:nvPr/>
        </p:nvSpPr>
        <p:spPr>
          <a:xfrm>
            <a:off x="0" y="1828800"/>
            <a:ext cx="7336236" cy="5105400"/>
          </a:xfrm>
          <a:prstGeom prst="rect">
            <a:avLst/>
          </a:prstGeom>
          <a:noFill/>
          <a:ln>
            <a:noFill/>
          </a:ln>
        </p:spPr>
        <p:txBody>
          <a:bodyPr spcFirstLastPara="1" wrap="square" lIns="91425" tIns="91425" rIns="91425" bIns="91425" anchor="t" anchorCtr="0">
            <a:noAutofit/>
          </a:bodyPr>
          <a:lstStyle/>
          <a:p>
            <a:r>
              <a:rPr lang="en-US" sz="2600" b="1" dirty="0" smtClean="0">
                <a:latin typeface="+mj-lt"/>
              </a:rPr>
              <a:t>Ministry of Education, Science, Culture and Sports</a:t>
            </a:r>
            <a:endParaRPr lang="en-US" sz="2600" b="1" dirty="0">
              <a:latin typeface="+mj-lt"/>
            </a:endParaRPr>
          </a:p>
          <a:p>
            <a:endParaRPr lang="en-US" sz="2400" b="1" dirty="0">
              <a:latin typeface="+mj-lt"/>
            </a:endParaRPr>
          </a:p>
          <a:p>
            <a:pPr marL="342900" lvl="0" indent="-342900">
              <a:buFont typeface="Arial" panose="020B0604020202020204" pitchFamily="34" charset="0"/>
              <a:buChar char="•"/>
            </a:pPr>
            <a:r>
              <a:rPr lang="en-US" sz="2200" dirty="0" smtClean="0">
                <a:latin typeface="+mj-lt"/>
              </a:rPr>
              <a:t>Consider </a:t>
            </a:r>
            <a:r>
              <a:rPr lang="en-US" sz="2200" dirty="0">
                <a:latin typeface="+mj-lt"/>
              </a:rPr>
              <a:t>the implementation of preventive measures at schools, professional, higher educational and scientific-research institutions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1752600"/>
            <a:ext cx="1804988" cy="1921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319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136" name="Google Shape;136;p25"/>
          <p:cNvSpPr txBox="1"/>
          <p:nvPr/>
        </p:nvSpPr>
        <p:spPr>
          <a:xfrm>
            <a:off x="115186" y="609600"/>
            <a:ext cx="8763000" cy="5334000"/>
          </a:xfrm>
          <a:prstGeom prst="rect">
            <a:avLst/>
          </a:prstGeom>
          <a:noFill/>
          <a:ln>
            <a:noFill/>
          </a:ln>
        </p:spPr>
        <p:txBody>
          <a:bodyPr spcFirstLastPara="1" wrap="square" lIns="91425" tIns="91425" rIns="91425" bIns="91425" anchor="t" anchorCtr="0">
            <a:noAutofit/>
          </a:bodyPr>
          <a:lstStyle/>
          <a:p>
            <a:endParaRPr lang="en-US" sz="2400" b="1" dirty="0" smtClean="0"/>
          </a:p>
          <a:p>
            <a:endParaRPr lang="en-US" sz="2400" b="1" dirty="0"/>
          </a:p>
          <a:p>
            <a:endParaRPr lang="ka-GE" sz="2400" b="1" dirty="0" smtClean="0"/>
          </a:p>
          <a:p>
            <a:r>
              <a:rPr lang="en-US" sz="2400" b="1" dirty="0" smtClean="0"/>
              <a:t>Georgian </a:t>
            </a:r>
            <a:r>
              <a:rPr lang="en-US" sz="2400" b="1" dirty="0"/>
              <a:t>Public Broadcaster </a:t>
            </a:r>
            <a:endParaRPr lang="ka-GE" sz="2400" b="1" dirty="0" smtClean="0"/>
          </a:p>
          <a:p>
            <a:endParaRPr lang="ka-GE" sz="2400" b="1" dirty="0"/>
          </a:p>
          <a:p>
            <a:r>
              <a:rPr lang="en-US" sz="2400" dirty="0" smtClean="0">
                <a:latin typeface="+mj-lt"/>
              </a:rPr>
              <a:t>provides </a:t>
            </a:r>
            <a:r>
              <a:rPr lang="en-US" sz="2400" dirty="0">
                <a:latin typeface="+mj-lt"/>
              </a:rPr>
              <a:t>the public with correct and </a:t>
            </a:r>
            <a:r>
              <a:rPr lang="en-US" sz="2400" dirty="0" smtClean="0">
                <a:latin typeface="+mj-lt"/>
              </a:rPr>
              <a:t>relevant</a:t>
            </a:r>
            <a:endParaRPr lang="ka-GE" sz="2400" dirty="0" smtClean="0">
              <a:latin typeface="+mj-lt"/>
            </a:endParaRPr>
          </a:p>
          <a:p>
            <a:r>
              <a:rPr lang="en-US" sz="2400" dirty="0" smtClean="0">
                <a:latin typeface="+mj-lt"/>
              </a:rPr>
              <a:t>information </a:t>
            </a:r>
            <a:r>
              <a:rPr lang="en-US" sz="2400" dirty="0">
                <a:latin typeface="+mj-lt"/>
              </a:rPr>
              <a:t>about the Coronavirus outbreak </a:t>
            </a:r>
            <a:endParaRPr lang="ka-GE" sz="2400" dirty="0" smtClean="0">
              <a:latin typeface="+mj-lt"/>
            </a:endParaRPr>
          </a:p>
          <a:p>
            <a:r>
              <a:rPr lang="en-US" sz="2400" dirty="0" smtClean="0">
                <a:latin typeface="+mj-lt"/>
              </a:rPr>
              <a:t>and </a:t>
            </a:r>
            <a:r>
              <a:rPr lang="en-US" sz="2400" dirty="0">
                <a:latin typeface="+mj-lt"/>
              </a:rPr>
              <a:t>preventive measures to reduce the risks </a:t>
            </a:r>
            <a:endParaRPr lang="ka-GE" sz="2400" dirty="0" smtClean="0">
              <a:latin typeface="+mj-lt"/>
            </a:endParaRPr>
          </a:p>
          <a:p>
            <a:r>
              <a:rPr lang="en-US" sz="2400" dirty="0" smtClean="0">
                <a:latin typeface="+mj-lt"/>
              </a:rPr>
              <a:t>of </a:t>
            </a:r>
            <a:r>
              <a:rPr lang="en-US" sz="2400" dirty="0">
                <a:latin typeface="+mj-lt"/>
              </a:rPr>
              <a:t>exposure.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1828800"/>
            <a:ext cx="1905000" cy="1905000"/>
          </a:xfrm>
          <a:prstGeom prst="rect">
            <a:avLst/>
          </a:prstGeom>
        </p:spPr>
      </p:pic>
    </p:spTree>
    <p:extLst>
      <p:ext uri="{BB962C8B-B14F-4D97-AF65-F5344CB8AC3E}">
        <p14:creationId xmlns:p14="http://schemas.microsoft.com/office/powerpoint/2010/main" val="24759383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body" idx="1"/>
          </p:nvPr>
        </p:nvSpPr>
        <p:spPr>
          <a:xfrm>
            <a:off x="152400" y="838200"/>
            <a:ext cx="8520600" cy="4563600"/>
          </a:xfrm>
          <a:prstGeom prst="rect">
            <a:avLst/>
          </a:prstGeom>
        </p:spPr>
        <p:txBody>
          <a:bodyPr spcFirstLastPara="1" wrap="square" lIns="91425" tIns="91425" rIns="91425" bIns="91425" anchor="t" anchorCtr="0">
            <a:noAutofit/>
          </a:bodyPr>
          <a:lstStyle/>
          <a:p>
            <a:pPr marR="12700">
              <a:lnSpc>
                <a:spcPct val="150000"/>
              </a:lnSpc>
              <a:spcBef>
                <a:spcPct val="0"/>
              </a:spcBef>
              <a:spcAft>
                <a:spcPct val="0"/>
              </a:spcAft>
              <a:buClr>
                <a:srgbClr val="000000"/>
              </a:buClr>
              <a:buFont typeface="Wingdings" panose="05000000000000000000" pitchFamily="2" charset="2"/>
              <a:buChar char="Ø"/>
            </a:pPr>
            <a:r>
              <a:rPr lang="en-US" sz="2000" dirty="0">
                <a:latin typeface="+mj-lt"/>
                <a:cs typeface="Arial" charset="0"/>
              </a:rPr>
              <a:t>Coordinating Commission under the Minister was established* on ”Provision of Measures to Prevent the Possible Import and Spread of New Coronavirus</a:t>
            </a:r>
            <a:r>
              <a:rPr lang="en-US" sz="2000" dirty="0">
                <a:latin typeface="+mj-lt"/>
                <a:cs typeface="Arial" charset="0"/>
              </a:rPr>
              <a:t>” (</a:t>
            </a:r>
            <a:r>
              <a:rPr lang="en-US" sz="2000" dirty="0" err="1">
                <a:latin typeface="+mj-lt"/>
                <a:cs typeface="Arial" charset="0"/>
              </a:rPr>
              <a:t>january</a:t>
            </a:r>
            <a:r>
              <a:rPr lang="en-US" sz="2000" dirty="0">
                <a:latin typeface="+mj-lt"/>
                <a:cs typeface="Arial" charset="0"/>
              </a:rPr>
              <a:t> 24, 2020). </a:t>
            </a:r>
            <a:endParaRPr lang="en-US" sz="2000" dirty="0">
              <a:latin typeface="+mj-lt"/>
              <a:cs typeface="Arial" charset="0"/>
            </a:endParaRPr>
          </a:p>
          <a:p>
            <a:pPr marL="457200" marR="12700" lvl="0" indent="-342900">
              <a:lnSpc>
                <a:spcPct val="150000"/>
              </a:lnSpc>
              <a:spcBef>
                <a:spcPct val="0"/>
              </a:spcBef>
              <a:spcAft>
                <a:spcPct val="0"/>
              </a:spcAft>
              <a:buClr>
                <a:srgbClr val="000000"/>
              </a:buClr>
              <a:buSzPts val="1800"/>
              <a:buChar char="➢"/>
            </a:pPr>
            <a:endParaRPr lang="en" sz="2000" dirty="0">
              <a:latin typeface="+mj-lt"/>
              <a:cs typeface="Arial" charset="0"/>
            </a:endParaRPr>
          </a:p>
          <a:p>
            <a:pPr marL="457200" marR="12700" lvl="0" indent="-342900">
              <a:lnSpc>
                <a:spcPct val="150000"/>
              </a:lnSpc>
              <a:spcBef>
                <a:spcPct val="0"/>
              </a:spcBef>
              <a:spcAft>
                <a:spcPct val="0"/>
              </a:spcAft>
              <a:buClr>
                <a:srgbClr val="000000"/>
              </a:buClr>
              <a:buSzPts val="1800"/>
              <a:buChar char="➢"/>
            </a:pPr>
            <a:r>
              <a:rPr lang="en" sz="2000" dirty="0">
                <a:latin typeface="+mj-lt"/>
                <a:cs typeface="Arial" charset="0"/>
              </a:rPr>
              <a:t>Public </a:t>
            </a:r>
            <a:r>
              <a:rPr lang="en" sz="2000" dirty="0">
                <a:latin typeface="+mj-lt"/>
                <a:cs typeface="Arial" charset="0"/>
              </a:rPr>
              <a:t>Health Emergency Operations Center (PHEOC) was activated at the National Center for Disease Control and Public Health (NCDC) and Incident Management Team was established  (January 24, 2020</a:t>
            </a:r>
            <a:r>
              <a:rPr lang="en" sz="2000" dirty="0">
                <a:latin typeface="+mj-lt"/>
                <a:cs typeface="Arial" charset="0"/>
              </a:rPr>
              <a:t>)</a:t>
            </a:r>
          </a:p>
          <a:p>
            <a:pPr marL="114300" marR="12700" lvl="0" indent="0">
              <a:lnSpc>
                <a:spcPct val="150000"/>
              </a:lnSpc>
              <a:spcBef>
                <a:spcPct val="0"/>
              </a:spcBef>
              <a:spcAft>
                <a:spcPct val="0"/>
              </a:spcAft>
              <a:buClr>
                <a:srgbClr val="000000"/>
              </a:buClr>
              <a:buSzPts val="1800"/>
              <a:buNone/>
            </a:pPr>
            <a:endParaRPr sz="2000" dirty="0">
              <a:latin typeface="+mj-lt"/>
              <a:cs typeface="Arial" charset="0"/>
            </a:endParaRPr>
          </a:p>
          <a:p>
            <a:pPr marL="457200" marR="12700" lvl="0" indent="-342900">
              <a:lnSpc>
                <a:spcPct val="150000"/>
              </a:lnSpc>
              <a:spcBef>
                <a:spcPct val="0"/>
              </a:spcBef>
              <a:spcAft>
                <a:spcPct val="0"/>
              </a:spcAft>
              <a:buClr>
                <a:srgbClr val="000000"/>
              </a:buClr>
              <a:buSzPts val="1800"/>
              <a:buChar char="➢"/>
            </a:pPr>
            <a:r>
              <a:rPr lang="en" sz="2000" dirty="0">
                <a:latin typeface="+mj-lt"/>
                <a:cs typeface="Arial" charset="0"/>
              </a:rPr>
              <a:t>The </a:t>
            </a:r>
            <a:r>
              <a:rPr lang="en" sz="2000" dirty="0">
                <a:latin typeface="+mj-lt"/>
                <a:cs typeface="Arial" charset="0"/>
              </a:rPr>
              <a:t>Emergency Situations Coordination and Urgent Medical Assistance Center (ESCUAC) has identified the capacity of health facilities and strategic stocks</a:t>
            </a:r>
            <a:endParaRPr sz="2000" dirty="0">
              <a:latin typeface="+mj-lt"/>
              <a:cs typeface="Arial" charset="0"/>
            </a:endParaRPr>
          </a:p>
          <a:p>
            <a:pPr marL="0" marR="12700" lvl="0" indent="0" algn="just" rtl="0">
              <a:lnSpc>
                <a:spcPct val="150000"/>
              </a:lnSpc>
              <a:spcBef>
                <a:spcPts val="400"/>
              </a:spcBef>
              <a:spcAft>
                <a:spcPts val="0"/>
              </a:spcAft>
              <a:buNone/>
            </a:pPr>
            <a:endParaRPr sz="1800" dirty="0">
              <a:solidFill>
                <a:schemeClr val="dk1"/>
              </a:solidFill>
            </a:endParaRPr>
          </a:p>
          <a:p>
            <a:pPr marL="457200" lvl="0" indent="0" algn="l" rtl="0">
              <a:lnSpc>
                <a:spcPct val="150000"/>
              </a:lnSpc>
              <a:spcBef>
                <a:spcPts val="0"/>
              </a:spcBef>
              <a:spcAft>
                <a:spcPts val="1600"/>
              </a:spcAft>
              <a:buNone/>
            </a:pPr>
            <a:endParaRPr sz="1800" dirty="0">
              <a:solidFill>
                <a:srgbClr val="000000"/>
              </a:solidFill>
            </a:endParaRPr>
          </a:p>
        </p:txBody>
      </p:sp>
      <p:sp>
        <p:nvSpPr>
          <p:cNvPr id="75" name="Google Shape;75;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342675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animEffect transition="in" filter="fade">
                                      <p:cBhvr>
                                        <p:cTn id="7" dur="1000"/>
                                        <p:tgtEl>
                                          <p:spTgt spid="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
                                            <p:txEl>
                                              <p:pRg st="2" end="2"/>
                                            </p:txEl>
                                          </p:spTgt>
                                        </p:tgtEl>
                                        <p:attrNameLst>
                                          <p:attrName>style.visibility</p:attrName>
                                        </p:attrNameLst>
                                      </p:cBhvr>
                                      <p:to>
                                        <p:strVal val="visible"/>
                                      </p:to>
                                    </p:set>
                                    <p:animEffect transition="in" filter="fade">
                                      <p:cBhvr>
                                        <p:cTn id="12" dur="500"/>
                                        <p:tgtEl>
                                          <p:spTgt spid="7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4">
                                            <p:txEl>
                                              <p:pRg st="4" end="4"/>
                                            </p:txEl>
                                          </p:spTgt>
                                        </p:tgtEl>
                                        <p:attrNameLst>
                                          <p:attrName>style.visibility</p:attrName>
                                        </p:attrNameLst>
                                      </p:cBhvr>
                                      <p:to>
                                        <p:strVal val="visible"/>
                                      </p:to>
                                    </p:set>
                                    <p:animEffect transition="in" filter="fade">
                                      <p:cBhvr>
                                        <p:cTn id="17" dur="500"/>
                                        <p:tgtEl>
                                          <p:spTgt spid="7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body" idx="1"/>
          </p:nvPr>
        </p:nvSpPr>
        <p:spPr>
          <a:xfrm>
            <a:off x="228600" y="609600"/>
            <a:ext cx="8520600" cy="4555200"/>
          </a:xfrm>
          <a:prstGeom prst="rect">
            <a:avLst/>
          </a:prstGeom>
        </p:spPr>
        <p:txBody>
          <a:bodyPr spcFirstLastPara="1" wrap="square" lIns="91425" tIns="91425" rIns="91425" bIns="91425" anchor="t" anchorCtr="0">
            <a:noAutofit/>
          </a:bodyPr>
          <a:lstStyle/>
          <a:p>
            <a:pPr lvl="0">
              <a:lnSpc>
                <a:spcPct val="150000"/>
              </a:lnSpc>
              <a:buClr>
                <a:srgbClr val="000000"/>
              </a:buClr>
              <a:buChar char="➢"/>
            </a:pPr>
            <a:r>
              <a:rPr lang="en-US" sz="2000" dirty="0"/>
              <a:t>On January 30, 2020, the outbreak of a respiratory disease, caused by a novel coronavirus, was declared public health emergency of international concern ( by International Health Regulations (IHR) Emergency Committee of the World Health Organization (WHO)) </a:t>
            </a:r>
            <a:endParaRPr lang="en-US" sz="2000" dirty="0" smtClean="0"/>
          </a:p>
          <a:p>
            <a:pPr lvl="0">
              <a:lnSpc>
                <a:spcPct val="150000"/>
              </a:lnSpc>
              <a:buClr>
                <a:srgbClr val="000000"/>
              </a:buClr>
              <a:buChar char="➢"/>
            </a:pPr>
            <a:r>
              <a:rPr lang="en-US" sz="2000" dirty="0" smtClean="0"/>
              <a:t>Georgia </a:t>
            </a:r>
            <a:r>
              <a:rPr lang="en-US" sz="2000" dirty="0"/>
              <a:t>as a party to the IHR, is responding  to the outbreak guided by WHO, ECDC, CDC recommendations </a:t>
            </a:r>
            <a:endParaRPr lang="en-US" sz="2000" dirty="0" smtClean="0"/>
          </a:p>
          <a:p>
            <a:pPr lvl="0">
              <a:lnSpc>
                <a:spcPct val="150000"/>
              </a:lnSpc>
              <a:buClr>
                <a:srgbClr val="000000"/>
              </a:buClr>
              <a:buChar char="➢"/>
            </a:pPr>
            <a:r>
              <a:rPr lang="en-US" sz="2000" dirty="0" smtClean="0"/>
              <a:t>From </a:t>
            </a:r>
            <a:r>
              <a:rPr lang="en-US" sz="2000" dirty="0"/>
              <a:t>the 4th of February R. Lugar Center of Public Health Research under NCDC is able to test samples on COVID-19 according to the protocol and has sufficient supply of test </a:t>
            </a:r>
            <a:r>
              <a:rPr lang="en-US" sz="2000" dirty="0" smtClean="0"/>
              <a:t>kits</a:t>
            </a:r>
          </a:p>
          <a:p>
            <a:pPr lvl="0">
              <a:lnSpc>
                <a:spcPct val="150000"/>
              </a:lnSpc>
              <a:buClr>
                <a:srgbClr val="000000"/>
              </a:buClr>
              <a:buChar char="➢"/>
            </a:pPr>
            <a:r>
              <a:rPr lang="en" sz="2000" dirty="0" smtClean="0">
                <a:solidFill>
                  <a:schemeClr val="dk1"/>
                </a:solidFill>
              </a:rPr>
              <a:t>A </a:t>
            </a:r>
            <a:r>
              <a:rPr lang="en" sz="2000" dirty="0">
                <a:solidFill>
                  <a:schemeClr val="dk1"/>
                </a:solidFill>
              </a:rPr>
              <a:t>multisectoral tabletop exercise was conducted by the NCDC with participation of all stakeholders in Tbilisi and Batumi. </a:t>
            </a:r>
          </a:p>
          <a:p>
            <a:pPr lvl="0">
              <a:buClr>
                <a:srgbClr val="000000"/>
              </a:buClr>
              <a:buChar char="➢"/>
            </a:pPr>
            <a:endParaRPr sz="1800" dirty="0"/>
          </a:p>
        </p:txBody>
      </p:sp>
      <p:sp>
        <p:nvSpPr>
          <p:cNvPr id="81" name="Google Shape;81;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Tree>
    <p:extLst>
      <p:ext uri="{BB962C8B-B14F-4D97-AF65-F5344CB8AC3E}">
        <p14:creationId xmlns:p14="http://schemas.microsoft.com/office/powerpoint/2010/main" val="301778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xEl>
                                              <p:pRg st="0" end="0"/>
                                            </p:txEl>
                                          </p:spTgt>
                                        </p:tgtEl>
                                        <p:attrNameLst>
                                          <p:attrName>style.visibility</p:attrName>
                                        </p:attrNameLst>
                                      </p:cBhvr>
                                      <p:to>
                                        <p:strVal val="visible"/>
                                      </p:to>
                                    </p:set>
                                    <p:animEffect transition="in" filter="fade">
                                      <p:cBhvr>
                                        <p:cTn id="7" dur="1000"/>
                                        <p:tgtEl>
                                          <p:spTgt spid="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0">
                                            <p:txEl>
                                              <p:pRg st="1" end="1"/>
                                            </p:txEl>
                                          </p:spTgt>
                                        </p:tgtEl>
                                        <p:attrNameLst>
                                          <p:attrName>style.visibility</p:attrName>
                                        </p:attrNameLst>
                                      </p:cBhvr>
                                      <p:to>
                                        <p:strVal val="visible"/>
                                      </p:to>
                                    </p:set>
                                    <p:animEffect transition="in" filter="fade">
                                      <p:cBhvr>
                                        <p:cTn id="12" dur="1000"/>
                                        <p:tgtEl>
                                          <p:spTgt spid="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
                                            <p:txEl>
                                              <p:pRg st="2" end="2"/>
                                            </p:txEl>
                                          </p:spTgt>
                                        </p:tgtEl>
                                        <p:attrNameLst>
                                          <p:attrName>style.visibility</p:attrName>
                                        </p:attrNameLst>
                                      </p:cBhvr>
                                      <p:to>
                                        <p:strVal val="visible"/>
                                      </p:to>
                                    </p:set>
                                    <p:animEffect transition="in" filter="fade">
                                      <p:cBhvr>
                                        <p:cTn id="17" dur="1000"/>
                                        <p:tgtEl>
                                          <p:spTgt spid="8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0">
                                            <p:txEl>
                                              <p:pRg st="3" end="3"/>
                                            </p:txEl>
                                          </p:spTgt>
                                        </p:tgtEl>
                                        <p:attrNameLst>
                                          <p:attrName>style.visibility</p:attrName>
                                        </p:attrNameLst>
                                      </p:cBhvr>
                                      <p:to>
                                        <p:strVal val="visible"/>
                                      </p:to>
                                    </p:set>
                                    <p:animEffect transition="in" filter="fade">
                                      <p:cBhvr>
                                        <p:cTn id="22" dur="1000"/>
                                        <p:tgtEl>
                                          <p:spTgt spid="8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136" name="Google Shape;136;p25"/>
          <p:cNvSpPr txBox="1"/>
          <p:nvPr/>
        </p:nvSpPr>
        <p:spPr>
          <a:xfrm>
            <a:off x="0" y="772633"/>
            <a:ext cx="9170582" cy="5105400"/>
          </a:xfrm>
          <a:prstGeom prst="rect">
            <a:avLst/>
          </a:prstGeom>
          <a:noFill/>
          <a:ln>
            <a:noFill/>
          </a:ln>
        </p:spPr>
        <p:txBody>
          <a:bodyPr spcFirstLastPara="1" wrap="square" lIns="91425" tIns="91425" rIns="91425" bIns="91425" anchor="t" anchorCtr="0">
            <a:noAutofit/>
          </a:bodyPr>
          <a:lstStyle/>
          <a:p>
            <a:pPr marL="342900" indent="-342900">
              <a:lnSpc>
                <a:spcPct val="150000"/>
              </a:lnSpc>
              <a:buFont typeface="Arial" panose="020B0604020202020204" pitchFamily="34" charset="0"/>
              <a:buChar char="•"/>
            </a:pPr>
            <a:r>
              <a:rPr lang="en-US" sz="2200" dirty="0" smtClean="0">
                <a:latin typeface="+mj-lt"/>
              </a:rPr>
              <a:t>Several </a:t>
            </a:r>
            <a:r>
              <a:rPr lang="en-US" sz="2200" dirty="0">
                <a:latin typeface="+mj-lt"/>
              </a:rPr>
              <a:t>protocols were elaborated and approved by </a:t>
            </a:r>
            <a:r>
              <a:rPr lang="en-US" sz="2200" dirty="0" smtClean="0">
                <a:latin typeface="+mj-lt"/>
              </a:rPr>
              <a:t>the order of the Minister </a:t>
            </a:r>
            <a:r>
              <a:rPr lang="en-US" sz="2200" dirty="0" err="1" smtClean="0">
                <a:latin typeface="+mj-lt"/>
              </a:rPr>
              <a:t>MoIDPLHSA</a:t>
            </a:r>
            <a:endParaRPr lang="en-US" sz="2200" dirty="0">
              <a:latin typeface="+mj-lt"/>
            </a:endParaRPr>
          </a:p>
          <a:p>
            <a:pPr marL="342900" indent="-342900">
              <a:lnSpc>
                <a:spcPct val="150000"/>
              </a:lnSpc>
              <a:buFont typeface="Arial" panose="020B0604020202020204" pitchFamily="34" charset="0"/>
              <a:buChar char="•"/>
            </a:pPr>
            <a:r>
              <a:rPr lang="en-US" sz="2200" dirty="0" smtClean="0">
                <a:latin typeface="+mj-lt"/>
              </a:rPr>
              <a:t>Besides </a:t>
            </a:r>
            <a:r>
              <a:rPr lang="en-US" sz="2200" dirty="0">
                <a:latin typeface="+mj-lt"/>
              </a:rPr>
              <a:t>the</a:t>
            </a:r>
            <a:r>
              <a:rPr lang="en-US" sz="2200" b="1" dirty="0">
                <a:latin typeface="+mj-lt"/>
              </a:rPr>
              <a:t> </a:t>
            </a:r>
            <a:r>
              <a:rPr lang="en-US" sz="2200" dirty="0">
                <a:latin typeface="+mj-lt"/>
              </a:rPr>
              <a:t>officials from the</a:t>
            </a:r>
            <a:r>
              <a:rPr lang="en-US" sz="2200" b="1" dirty="0">
                <a:latin typeface="+mj-lt"/>
              </a:rPr>
              <a:t> </a:t>
            </a:r>
            <a:r>
              <a:rPr lang="en-US" sz="2200" b="1" dirty="0" err="1">
                <a:latin typeface="+mj-lt"/>
              </a:rPr>
              <a:t>MoIDPLHSA</a:t>
            </a:r>
            <a:r>
              <a:rPr lang="en-US" sz="2200" dirty="0">
                <a:latin typeface="+mj-lt"/>
              </a:rPr>
              <a:t>, </a:t>
            </a:r>
            <a:r>
              <a:rPr lang="en-US" sz="2200" b="1" dirty="0">
                <a:latin typeface="+mj-lt"/>
              </a:rPr>
              <a:t>NCDC </a:t>
            </a:r>
            <a:r>
              <a:rPr lang="en-US" sz="2200" dirty="0">
                <a:latin typeface="+mj-lt"/>
              </a:rPr>
              <a:t>and </a:t>
            </a:r>
            <a:r>
              <a:rPr lang="en-US" sz="2200" b="1" i="1" dirty="0" smtClean="0">
                <a:latin typeface="+mj-lt"/>
              </a:rPr>
              <a:t>ESCUAC</a:t>
            </a:r>
            <a:r>
              <a:rPr lang="en-US" sz="2200" i="1" dirty="0" smtClean="0">
                <a:latin typeface="+mj-lt"/>
              </a:rPr>
              <a:t>,</a:t>
            </a:r>
            <a:r>
              <a:rPr lang="en-US" sz="2200" dirty="0" smtClean="0">
                <a:latin typeface="+mj-lt"/>
              </a:rPr>
              <a:t> </a:t>
            </a:r>
            <a:r>
              <a:rPr lang="en-US" sz="2200" dirty="0">
                <a:latin typeface="+mj-lt"/>
              </a:rPr>
              <a:t>Heads of </a:t>
            </a:r>
            <a:r>
              <a:rPr lang="en-US" sz="2200" b="1" dirty="0">
                <a:latin typeface="+mj-lt"/>
              </a:rPr>
              <a:t>WHO</a:t>
            </a:r>
            <a:r>
              <a:rPr lang="en-US" sz="2200" dirty="0">
                <a:latin typeface="+mj-lt"/>
              </a:rPr>
              <a:t> (country office) and Infectious Diseases, AIDS and Clinical Immunology Research Center (</a:t>
            </a:r>
            <a:r>
              <a:rPr lang="en-US" sz="2200" b="1" dirty="0">
                <a:latin typeface="+mj-lt"/>
              </a:rPr>
              <a:t>IDACIRC</a:t>
            </a:r>
            <a:r>
              <a:rPr lang="en-US" sz="2200" dirty="0">
                <a:latin typeface="+mj-lt"/>
              </a:rPr>
              <a:t>) are requested to participate at the meetings.</a:t>
            </a:r>
          </a:p>
          <a:p>
            <a:endParaRPr lang="en-US" sz="2200" dirty="0" smtClean="0">
              <a:latin typeface="Calibri" panose="020F0502020204030204" pitchFamily="34" charset="0"/>
              <a:cs typeface="Calibri" panose="020F0502020204030204" pitchFamily="34" charset="0"/>
            </a:endParaRPr>
          </a:p>
          <a:p>
            <a:endParaRPr lang="en-US" sz="2200" dirty="0" smtClean="0">
              <a:latin typeface="Calibri" panose="020F0502020204030204" pitchFamily="34" charset="0"/>
              <a:cs typeface="Calibri" panose="020F0502020204030204" pitchFamily="34" charset="0"/>
            </a:endParaRPr>
          </a:p>
          <a:p>
            <a:endParaRPr lang="en-US" sz="2200" dirty="0">
              <a:latin typeface="Calibri" panose="020F0502020204030204" pitchFamily="34" charset="0"/>
              <a:cs typeface="Calibri" panose="020F0502020204030204" pitchFamily="34" charset="0"/>
            </a:endParaRPr>
          </a:p>
          <a:p>
            <a:endParaRPr lang="en-US" sz="2200" dirty="0" smtClean="0">
              <a:latin typeface="Calibri" panose="020F0502020204030204" pitchFamily="34" charset="0"/>
              <a:cs typeface="Calibri" panose="020F0502020204030204" pitchFamily="34" charset="0"/>
            </a:endParaRPr>
          </a:p>
          <a:p>
            <a:endParaRPr lang="en-US" sz="2200" dirty="0">
              <a:latin typeface="Calibri" panose="020F0502020204030204" pitchFamily="34" charset="0"/>
              <a:cs typeface="Calibri" panose="020F0502020204030204" pitchFamily="34" charset="0"/>
            </a:endParaRPr>
          </a:p>
          <a:p>
            <a:endParaRPr lang="en-US" sz="2200" dirty="0" smtClean="0">
              <a:latin typeface="Calibri" panose="020F0502020204030204" pitchFamily="34" charset="0"/>
              <a:cs typeface="Calibri" panose="020F0502020204030204" pitchFamily="34" charset="0"/>
            </a:endParaRPr>
          </a:p>
          <a:p>
            <a:endParaRPr lang="en-US" sz="2200" dirty="0" smtClean="0">
              <a:latin typeface="Calibri" panose="020F0502020204030204" pitchFamily="34" charset="0"/>
              <a:cs typeface="Calibri" panose="020F0502020204030204" pitchFamily="34" charset="0"/>
            </a:endParaRPr>
          </a:p>
          <a:p>
            <a:r>
              <a:rPr lang="en-US" sz="1200" dirty="0" smtClean="0"/>
              <a:t>*with </a:t>
            </a:r>
            <a:r>
              <a:rPr lang="en-US" sz="1200" dirty="0"/>
              <a:t>the </a:t>
            </a:r>
            <a:r>
              <a:rPr lang="en-US" sz="1200" dirty="0" err="1"/>
              <a:t>MoIDPLHSA</a:t>
            </a:r>
            <a:r>
              <a:rPr lang="en-US" sz="1200" dirty="0"/>
              <a:t> Order of #</a:t>
            </a:r>
            <a:r>
              <a:rPr lang="en-US" sz="1200" dirty="0" smtClean="0"/>
              <a:t>01-18/o, </a:t>
            </a:r>
            <a:r>
              <a:rPr lang="en-US" sz="1200" dirty="0"/>
              <a:t>On January 24, 2020 </a:t>
            </a:r>
            <a:endParaRPr lang="en-US" sz="1200" dirty="0" smtClean="0"/>
          </a:p>
          <a:p>
            <a:pPr marL="285750" indent="-285750">
              <a:buFont typeface="Arial" charset="0"/>
              <a:buChar char="•"/>
            </a:pPr>
            <a:endParaRPr lang="en-US" sz="22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370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xEl>
                                              <p:pRg st="0" end="0"/>
                                            </p:txEl>
                                          </p:spTgt>
                                        </p:tgtEl>
                                        <p:attrNameLst>
                                          <p:attrName>style.visibility</p:attrName>
                                        </p:attrNameLst>
                                      </p:cBhvr>
                                      <p:to>
                                        <p:strVal val="visible"/>
                                      </p:to>
                                    </p:set>
                                    <p:animEffect transition="in" filter="fade">
                                      <p:cBhvr>
                                        <p:cTn id="7" dur="500"/>
                                        <p:tgtEl>
                                          <p:spTgt spid="1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
                                            <p:txEl>
                                              <p:pRg st="1" end="1"/>
                                            </p:txEl>
                                          </p:spTgt>
                                        </p:tgtEl>
                                        <p:attrNameLst>
                                          <p:attrName>style.visibility</p:attrName>
                                        </p:attrNameLst>
                                      </p:cBhvr>
                                      <p:to>
                                        <p:strVal val="visible"/>
                                      </p:to>
                                    </p:set>
                                    <p:animEffect transition="in" filter="fade">
                                      <p:cBhvr>
                                        <p:cTn id="12" dur="500"/>
                                        <p:tgtEl>
                                          <p:spTgt spid="1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136" name="Google Shape;136;p25"/>
          <p:cNvSpPr txBox="1"/>
          <p:nvPr/>
        </p:nvSpPr>
        <p:spPr>
          <a:xfrm>
            <a:off x="0" y="914400"/>
            <a:ext cx="9170582" cy="5105400"/>
          </a:xfrm>
          <a:prstGeom prst="rect">
            <a:avLst/>
          </a:prstGeom>
          <a:noFill/>
          <a:ln>
            <a:noFill/>
          </a:ln>
        </p:spPr>
        <p:txBody>
          <a:bodyPr spcFirstLastPara="1" wrap="square" lIns="91425" tIns="91425" rIns="91425" bIns="91425" anchor="t" anchorCtr="0">
            <a:noAutofit/>
          </a:bodyPr>
          <a:lstStyle/>
          <a:p>
            <a:pPr algn="ctr"/>
            <a:endParaRPr lang="en-US" sz="2400" dirty="0" smtClean="0">
              <a:latin typeface="+mj-lt"/>
            </a:endParaRPr>
          </a:p>
          <a:p>
            <a:pPr algn="ctr"/>
            <a:endParaRPr lang="en-US" sz="2400" dirty="0">
              <a:latin typeface="+mj-lt"/>
            </a:endParaRPr>
          </a:p>
          <a:p>
            <a:pPr algn="just"/>
            <a:endParaRPr lang="en-US" sz="2400" dirty="0" smtClean="0">
              <a:latin typeface="+mj-lt"/>
            </a:endParaRPr>
          </a:p>
          <a:p>
            <a:pPr algn="ctr"/>
            <a:r>
              <a:rPr lang="en-US" sz="2400" dirty="0" smtClean="0">
                <a:latin typeface="+mj-lt"/>
              </a:rPr>
              <a:t>Recently </a:t>
            </a:r>
            <a:r>
              <a:rPr lang="en-US" sz="2400" dirty="0">
                <a:latin typeface="+mj-lt"/>
              </a:rPr>
              <a:t>developed and approved </a:t>
            </a:r>
            <a:r>
              <a:rPr lang="en-US" sz="2400" b="1" dirty="0">
                <a:latin typeface="+mj-lt"/>
              </a:rPr>
              <a:t>protocols </a:t>
            </a:r>
            <a:r>
              <a:rPr lang="en-US" sz="2400" b="1" dirty="0" smtClean="0">
                <a:latin typeface="+mj-lt"/>
              </a:rPr>
              <a:t> provided </a:t>
            </a:r>
            <a:r>
              <a:rPr lang="en-US" sz="2400" b="1" dirty="0">
                <a:latin typeface="+mj-lt"/>
              </a:rPr>
              <a:t>by WHO</a:t>
            </a:r>
            <a:r>
              <a:rPr lang="en-US" sz="2400" dirty="0">
                <a:latin typeface="+mj-lt"/>
              </a:rPr>
              <a:t>, were </a:t>
            </a:r>
            <a:r>
              <a:rPr lang="en-US" sz="2400" dirty="0" smtClean="0">
                <a:latin typeface="+mj-lt"/>
              </a:rPr>
              <a:t>approved</a:t>
            </a:r>
            <a:r>
              <a:rPr lang="en-US" sz="2400" i="1" dirty="0" smtClean="0">
                <a:latin typeface="+mj-lt"/>
              </a:rPr>
              <a:t>*</a:t>
            </a:r>
            <a:r>
              <a:rPr lang="en-US" sz="2400" dirty="0" smtClean="0">
                <a:latin typeface="+mj-lt"/>
              </a:rPr>
              <a:t>  by </a:t>
            </a:r>
            <a:r>
              <a:rPr lang="en-US" sz="2400" dirty="0">
                <a:latin typeface="+mj-lt"/>
              </a:rPr>
              <a:t>the </a:t>
            </a:r>
            <a:r>
              <a:rPr lang="en-US" sz="2400" dirty="0" err="1" smtClean="0">
                <a:latin typeface="+mj-lt"/>
              </a:rPr>
              <a:t>MoIDPLHSA</a:t>
            </a:r>
            <a:r>
              <a:rPr lang="en-US" sz="2400" dirty="0">
                <a:latin typeface="+mj-lt"/>
              </a:rPr>
              <a:t> </a:t>
            </a:r>
            <a:r>
              <a:rPr lang="en-US" sz="2400" dirty="0" smtClean="0">
                <a:latin typeface="+mj-lt"/>
              </a:rPr>
              <a:t>and </a:t>
            </a:r>
            <a:r>
              <a:rPr lang="en-US" sz="2400" dirty="0">
                <a:latin typeface="+mj-lt"/>
              </a:rPr>
              <a:t>disseminated to healthcare providers. </a:t>
            </a:r>
            <a:endParaRPr lang="en-US" sz="2400" dirty="0" smtClean="0">
              <a:latin typeface="+mj-lt"/>
            </a:endParaRPr>
          </a:p>
          <a:p>
            <a:pPr algn="ctr"/>
            <a:endParaRPr lang="en-US" sz="2400" dirty="0" smtClean="0">
              <a:latin typeface="+mj-lt"/>
            </a:endParaRPr>
          </a:p>
          <a:p>
            <a:pPr algn="ctr"/>
            <a:r>
              <a:rPr lang="en-US" sz="2400" dirty="0" smtClean="0">
                <a:latin typeface="+mj-lt"/>
              </a:rPr>
              <a:t>Hospital network was provided with information on hospital readiness and instructed to report to their staff</a:t>
            </a:r>
          </a:p>
          <a:p>
            <a:endParaRPr lang="en-US" sz="2400" dirty="0">
              <a:latin typeface="+mj-lt"/>
              <a:cs typeface="Calibri" panose="020F0502020204030204" pitchFamily="34" charset="0"/>
            </a:endParaRPr>
          </a:p>
          <a:p>
            <a:endParaRPr lang="en-US" sz="2400" dirty="0">
              <a:latin typeface="+mj-lt"/>
              <a:cs typeface="Calibri" panose="020F0502020204030204" pitchFamily="34" charset="0"/>
            </a:endParaRPr>
          </a:p>
          <a:p>
            <a:endParaRPr lang="en-US" sz="2400" dirty="0">
              <a:latin typeface="+mj-lt"/>
              <a:cs typeface="Calibri" panose="020F0502020204030204" pitchFamily="34" charset="0"/>
            </a:endParaRPr>
          </a:p>
          <a:p>
            <a:endParaRPr lang="en-US" sz="2200" dirty="0" smtClean="0">
              <a:latin typeface="+mj-lt"/>
              <a:cs typeface="Calibri" panose="020F0502020204030204" pitchFamily="34" charset="0"/>
            </a:endParaRPr>
          </a:p>
          <a:p>
            <a:r>
              <a:rPr lang="en-US" sz="1200" dirty="0" smtClean="0">
                <a:latin typeface="+mj-lt"/>
              </a:rPr>
              <a:t>*</a:t>
            </a:r>
            <a:r>
              <a:rPr lang="en-US" sz="1200" dirty="0" smtClean="0"/>
              <a:t> Order #01-62/o , on February 21, 2020 </a:t>
            </a:r>
            <a:endParaRPr lang="en-US" sz="1200" i="1" dirty="0">
              <a:latin typeface="+mj-lt"/>
              <a:cs typeface="Calibri" panose="020F0502020204030204" pitchFamily="34" charset="0"/>
            </a:endParaRPr>
          </a:p>
        </p:txBody>
      </p:sp>
    </p:spTree>
    <p:extLst>
      <p:ext uri="{BB962C8B-B14F-4D97-AF65-F5344CB8AC3E}">
        <p14:creationId xmlns:p14="http://schemas.microsoft.com/office/powerpoint/2010/main" val="220759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xEl>
                                              <p:pRg st="3" end="3"/>
                                            </p:txEl>
                                          </p:spTgt>
                                        </p:tgtEl>
                                        <p:attrNameLst>
                                          <p:attrName>style.visibility</p:attrName>
                                        </p:attrNameLst>
                                      </p:cBhvr>
                                      <p:to>
                                        <p:strVal val="visible"/>
                                      </p:to>
                                    </p:set>
                                    <p:animEffect transition="in" filter="fade">
                                      <p:cBhvr>
                                        <p:cTn id="7" dur="500"/>
                                        <p:tgtEl>
                                          <p:spTgt spid="13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
                                            <p:txEl>
                                              <p:pRg st="5" end="5"/>
                                            </p:txEl>
                                          </p:spTgt>
                                        </p:tgtEl>
                                        <p:attrNameLst>
                                          <p:attrName>style.visibility</p:attrName>
                                        </p:attrNameLst>
                                      </p:cBhvr>
                                      <p:to>
                                        <p:strVal val="visible"/>
                                      </p:to>
                                    </p:set>
                                    <p:animEffect transition="in" filter="fade">
                                      <p:cBhvr>
                                        <p:cTn id="12" dur="500"/>
                                        <p:tgtEl>
                                          <p:spTgt spid="13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136" name="Google Shape;136;p25"/>
          <p:cNvSpPr txBox="1"/>
          <p:nvPr/>
        </p:nvSpPr>
        <p:spPr>
          <a:xfrm>
            <a:off x="-15949" y="685800"/>
            <a:ext cx="9170582" cy="5105400"/>
          </a:xfrm>
          <a:prstGeom prst="rect">
            <a:avLst/>
          </a:prstGeom>
          <a:noFill/>
          <a:ln>
            <a:noFill/>
          </a:ln>
        </p:spPr>
        <p:txBody>
          <a:bodyPr spcFirstLastPara="1" wrap="square" lIns="91425" tIns="91425" rIns="91425" bIns="91425" anchor="t" anchorCtr="0">
            <a:noAutofit/>
          </a:bodyPr>
          <a:lstStyle/>
          <a:p>
            <a:r>
              <a:rPr lang="en-US" sz="2400" b="1" dirty="0" smtClean="0">
                <a:latin typeface="+mj-lt"/>
              </a:rPr>
              <a:t>Have </a:t>
            </a:r>
            <a:r>
              <a:rPr lang="en-US" sz="2400" b="1" dirty="0">
                <a:latin typeface="+mj-lt"/>
              </a:rPr>
              <a:t>been elaborated the following </a:t>
            </a:r>
            <a:r>
              <a:rPr lang="en-US" sz="2400" b="1" dirty="0" smtClean="0">
                <a:latin typeface="+mj-lt"/>
              </a:rPr>
              <a:t>protocols</a:t>
            </a:r>
          </a:p>
          <a:p>
            <a:r>
              <a:rPr lang="en-US" sz="2400" b="1" dirty="0" smtClean="0">
                <a:latin typeface="+mj-lt"/>
              </a:rPr>
              <a:t>Recommendation for:</a:t>
            </a:r>
            <a:endParaRPr lang="en-US" sz="2400" b="1" dirty="0">
              <a:latin typeface="+mj-lt"/>
            </a:endParaRPr>
          </a:p>
          <a:p>
            <a:r>
              <a:rPr lang="en-US" dirty="0">
                <a:latin typeface="+mj-lt"/>
              </a:rPr>
              <a:t> </a:t>
            </a:r>
          </a:p>
          <a:p>
            <a:pPr marL="285750" lvl="0" indent="-285750">
              <a:buFont typeface="Arial" panose="020B0604020202020204" pitchFamily="34" charset="0"/>
              <a:buChar char="•"/>
            </a:pPr>
            <a:r>
              <a:rPr lang="en-US" dirty="0">
                <a:latin typeface="+mj-lt"/>
              </a:rPr>
              <a:t>I</a:t>
            </a:r>
            <a:r>
              <a:rPr lang="en-US" dirty="0" smtClean="0">
                <a:latin typeface="+mj-lt"/>
              </a:rPr>
              <a:t>nternational </a:t>
            </a:r>
            <a:r>
              <a:rPr lang="en-US" dirty="0">
                <a:latin typeface="+mj-lt"/>
              </a:rPr>
              <a:t>travelers / how to protect self and others from COVID-19</a:t>
            </a:r>
          </a:p>
          <a:p>
            <a:pPr marL="285750" lvl="0" indent="-285750">
              <a:buFont typeface="Arial" panose="020B0604020202020204" pitchFamily="34" charset="0"/>
              <a:buChar char="•"/>
            </a:pPr>
            <a:r>
              <a:rPr lang="en-US" dirty="0" smtClean="0">
                <a:latin typeface="+mj-lt"/>
              </a:rPr>
              <a:t>International </a:t>
            </a:r>
            <a:r>
              <a:rPr lang="en-US" dirty="0">
                <a:latin typeface="+mj-lt"/>
              </a:rPr>
              <a:t>travelers from COVID-19</a:t>
            </a:r>
            <a:r>
              <a:rPr lang="en-US" b="1" dirty="0">
                <a:latin typeface="+mj-lt"/>
              </a:rPr>
              <a:t> </a:t>
            </a:r>
            <a:r>
              <a:rPr lang="en-US" dirty="0">
                <a:latin typeface="+mj-lt"/>
              </a:rPr>
              <a:t>high risk countries / how to protect self and others from COVID-19</a:t>
            </a:r>
          </a:p>
          <a:p>
            <a:pPr marL="285750" lvl="0" indent="-285750">
              <a:buFont typeface="Arial" panose="020B0604020202020204" pitchFamily="34" charset="0"/>
              <a:buChar char="•"/>
            </a:pPr>
            <a:r>
              <a:rPr lang="en-US" dirty="0" smtClean="0">
                <a:latin typeface="+mj-lt"/>
              </a:rPr>
              <a:t>Persons </a:t>
            </a:r>
            <a:r>
              <a:rPr lang="en-US" dirty="0">
                <a:latin typeface="+mj-lt"/>
              </a:rPr>
              <a:t>under isolation / how to protect self and others from COVID-19</a:t>
            </a:r>
          </a:p>
          <a:p>
            <a:pPr marL="285750" lvl="0" indent="-285750">
              <a:buFont typeface="Arial" panose="020B0604020202020204" pitchFamily="34" charset="0"/>
              <a:buChar char="•"/>
            </a:pPr>
            <a:r>
              <a:rPr lang="en-US" dirty="0" smtClean="0">
                <a:latin typeface="+mj-lt"/>
              </a:rPr>
              <a:t>Persons </a:t>
            </a:r>
            <a:r>
              <a:rPr lang="en-US" dirty="0">
                <a:latin typeface="+mj-lt"/>
              </a:rPr>
              <a:t>under self-isolation / how to protect self and others from COVID-19</a:t>
            </a:r>
          </a:p>
          <a:p>
            <a:pPr marL="285750" lvl="0" indent="-285750">
              <a:buFont typeface="Arial" panose="020B0604020202020204" pitchFamily="34" charset="0"/>
              <a:buChar char="•"/>
            </a:pPr>
            <a:r>
              <a:rPr lang="en-US" dirty="0" smtClean="0">
                <a:latin typeface="+mj-lt"/>
              </a:rPr>
              <a:t>Air </a:t>
            </a:r>
            <a:r>
              <a:rPr lang="en-US" dirty="0">
                <a:latin typeface="+mj-lt"/>
              </a:rPr>
              <a:t>carrier and crews / / how to protect self and others from COVID-19</a:t>
            </a:r>
          </a:p>
          <a:p>
            <a:pPr marL="285750" lvl="0" indent="-285750">
              <a:buFont typeface="Arial" panose="020B0604020202020204" pitchFamily="34" charset="0"/>
              <a:buChar char="•"/>
            </a:pPr>
            <a:r>
              <a:rPr lang="en-US" dirty="0" smtClean="0">
                <a:latin typeface="+mj-lt"/>
              </a:rPr>
              <a:t>Airport </a:t>
            </a:r>
            <a:r>
              <a:rPr lang="en-US" dirty="0">
                <a:latin typeface="+mj-lt"/>
              </a:rPr>
              <a:t>and other check point staff/ how to protect self and others from COVID-19</a:t>
            </a:r>
          </a:p>
          <a:p>
            <a:pPr marL="285750" lvl="0" indent="-285750">
              <a:buFont typeface="Arial" panose="020B0604020202020204" pitchFamily="34" charset="0"/>
              <a:buChar char="•"/>
            </a:pPr>
            <a:r>
              <a:rPr lang="en-US" dirty="0" smtClean="0">
                <a:latin typeface="+mj-lt"/>
              </a:rPr>
              <a:t>Cleaning </a:t>
            </a:r>
            <a:r>
              <a:rPr lang="en-US" dirty="0">
                <a:latin typeface="+mj-lt"/>
              </a:rPr>
              <a:t>non-healthcare facilities exposed to </a:t>
            </a:r>
            <a:r>
              <a:rPr lang="ka-GE" dirty="0">
                <a:latin typeface="+mj-lt"/>
              </a:rPr>
              <a:t>COVID-19</a:t>
            </a:r>
            <a:endParaRPr lang="en-US" dirty="0">
              <a:latin typeface="+mj-lt"/>
            </a:endParaRPr>
          </a:p>
          <a:p>
            <a:pPr marL="285750" lvl="0" indent="-285750">
              <a:buFont typeface="Arial" panose="020B0604020202020204" pitchFamily="34" charset="0"/>
              <a:buChar char="•"/>
            </a:pPr>
            <a:r>
              <a:rPr lang="en-US" dirty="0" smtClean="0">
                <a:latin typeface="+mj-lt"/>
              </a:rPr>
              <a:t>Medical </a:t>
            </a:r>
            <a:r>
              <a:rPr lang="en-US" dirty="0" smtClean="0">
                <a:latin typeface="+mj-lt"/>
              </a:rPr>
              <a:t>supervision</a:t>
            </a:r>
            <a:r>
              <a:rPr lang="ka-GE" dirty="0" smtClean="0">
                <a:latin typeface="+mj-lt"/>
              </a:rPr>
              <a:t> </a:t>
            </a:r>
            <a:r>
              <a:rPr lang="ka-GE" dirty="0">
                <a:latin typeface="+mj-lt"/>
              </a:rPr>
              <a:t>of </a:t>
            </a:r>
            <a:r>
              <a:rPr lang="en-US" dirty="0">
                <a:latin typeface="+mj-lt"/>
              </a:rPr>
              <a:t>persons under isolation and provision with </a:t>
            </a:r>
            <a:r>
              <a:rPr lang="ka-GE" dirty="0">
                <a:latin typeface="+mj-lt"/>
              </a:rPr>
              <a:t> </a:t>
            </a:r>
            <a:r>
              <a:rPr lang="en-US" dirty="0" smtClean="0">
                <a:latin typeface="+mj-lt"/>
              </a:rPr>
              <a:t>household services</a:t>
            </a:r>
            <a:endParaRPr lang="en-US" dirty="0">
              <a:latin typeface="+mj-lt"/>
            </a:endParaRPr>
          </a:p>
          <a:p>
            <a:pPr marL="285750" lvl="0" indent="-285750">
              <a:buFont typeface="Arial" panose="020B0604020202020204" pitchFamily="34" charset="0"/>
              <a:buChar char="•"/>
            </a:pPr>
            <a:r>
              <a:rPr lang="en-US" dirty="0" smtClean="0">
                <a:latin typeface="+mj-lt"/>
              </a:rPr>
              <a:t>Health </a:t>
            </a:r>
            <a:r>
              <a:rPr lang="en-US" dirty="0">
                <a:latin typeface="+mj-lt"/>
              </a:rPr>
              <a:t>facilities</a:t>
            </a:r>
          </a:p>
          <a:p>
            <a:pPr marL="285750" lvl="0" indent="-285750">
              <a:buFont typeface="Arial" panose="020B0604020202020204" pitchFamily="34" charset="0"/>
              <a:buChar char="•"/>
            </a:pPr>
            <a:r>
              <a:rPr lang="en-US" dirty="0" smtClean="0">
                <a:latin typeface="+mj-lt"/>
              </a:rPr>
              <a:t>Media-organizations </a:t>
            </a:r>
            <a:r>
              <a:rPr lang="en-US" dirty="0">
                <a:latin typeface="+mj-lt"/>
              </a:rPr>
              <a:t>and journalists</a:t>
            </a:r>
            <a:r>
              <a:rPr lang="en-US" b="1" dirty="0">
                <a:latin typeface="+mj-lt"/>
              </a:rPr>
              <a:t>  </a:t>
            </a:r>
            <a:endParaRPr lang="en-US" dirty="0">
              <a:latin typeface="+mj-lt"/>
            </a:endParaRPr>
          </a:p>
          <a:p>
            <a:endParaRPr lang="en-US" dirty="0">
              <a:latin typeface="+mj-lt"/>
              <a:cs typeface="Calibri" panose="020F0502020204030204" pitchFamily="34" charset="0"/>
            </a:endParaRPr>
          </a:p>
          <a:p>
            <a:endParaRPr lang="en-US" dirty="0">
              <a:latin typeface="+mj-lt"/>
              <a:cs typeface="Calibri" panose="020F0502020204030204" pitchFamily="34" charset="0"/>
            </a:endParaRPr>
          </a:p>
          <a:p>
            <a:endParaRPr lang="en-US" dirty="0">
              <a:latin typeface="+mj-lt"/>
              <a:cs typeface="Calibri" panose="020F0502020204030204" pitchFamily="34" charset="0"/>
            </a:endParaRPr>
          </a:p>
          <a:p>
            <a:endParaRPr lang="en-US" dirty="0" smtClean="0">
              <a:latin typeface="+mj-lt"/>
              <a:cs typeface="Calibri" panose="020F0502020204030204" pitchFamily="34" charset="0"/>
            </a:endParaRPr>
          </a:p>
          <a:p>
            <a:r>
              <a:rPr lang="en-US" dirty="0" smtClean="0">
                <a:latin typeface="+mj-lt"/>
              </a:rPr>
              <a:t>* Order #01-62/o , on February 21, 2020 </a:t>
            </a:r>
            <a:endParaRPr lang="en-US" i="1" dirty="0">
              <a:latin typeface="+mj-lt"/>
              <a:cs typeface="Calibri" panose="020F0502020204030204" pitchFamily="34" charset="0"/>
            </a:endParaRPr>
          </a:p>
        </p:txBody>
      </p:sp>
    </p:spTree>
    <p:extLst>
      <p:ext uri="{BB962C8B-B14F-4D97-AF65-F5344CB8AC3E}">
        <p14:creationId xmlns:p14="http://schemas.microsoft.com/office/powerpoint/2010/main" val="10046551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136" name="Google Shape;136;p25"/>
          <p:cNvSpPr txBox="1"/>
          <p:nvPr/>
        </p:nvSpPr>
        <p:spPr>
          <a:xfrm>
            <a:off x="-15949" y="457200"/>
            <a:ext cx="9170582" cy="5105400"/>
          </a:xfrm>
          <a:prstGeom prst="rect">
            <a:avLst/>
          </a:prstGeom>
          <a:noFill/>
          <a:ln>
            <a:noFill/>
          </a:ln>
        </p:spPr>
        <p:txBody>
          <a:bodyPr spcFirstLastPara="1" wrap="square" lIns="91425" tIns="91425" rIns="91425" bIns="91425" anchor="t" anchorCtr="0">
            <a:noAutofit/>
          </a:bodyPr>
          <a:lstStyle/>
          <a:p>
            <a:endParaRPr lang="en-US" sz="2200" dirty="0" smtClean="0">
              <a:latin typeface="+mj-lt"/>
              <a:cs typeface="Calibri" panose="020F0502020204030204" pitchFamily="34" charset="0"/>
            </a:endParaRPr>
          </a:p>
          <a:p>
            <a:r>
              <a:rPr lang="en-US" sz="2600" b="1" dirty="0" smtClean="0">
                <a:latin typeface="+mj-lt"/>
                <a:cs typeface="Calibri" panose="020F0502020204030204" pitchFamily="34" charset="0"/>
              </a:rPr>
              <a:t>Other actions taken:</a:t>
            </a:r>
            <a:endParaRPr lang="en-US" sz="2600" b="1" dirty="0">
              <a:latin typeface="+mj-lt"/>
              <a:cs typeface="Calibri" panose="020F0502020204030204" pitchFamily="34" charset="0"/>
            </a:endParaRPr>
          </a:p>
          <a:p>
            <a:pPr marL="342900" indent="-342900">
              <a:buFont typeface="Arial" panose="020B0604020202020204" pitchFamily="34" charset="0"/>
              <a:buChar char="•"/>
            </a:pPr>
            <a:endParaRPr lang="en-US" sz="2200" dirty="0" smtClean="0">
              <a:latin typeface="+mj-lt"/>
              <a:cs typeface="Calibri" panose="020F0502020204030204" pitchFamily="34" charset="0"/>
            </a:endParaRPr>
          </a:p>
          <a:p>
            <a:pPr marL="342900" indent="-342900">
              <a:buFont typeface="Arial" panose="020B0604020202020204" pitchFamily="34" charset="0"/>
              <a:buChar char="•"/>
            </a:pPr>
            <a:r>
              <a:rPr lang="en-US" sz="2200" dirty="0" smtClean="0">
                <a:latin typeface="+mj-lt"/>
                <a:cs typeface="Calibri" panose="020F0502020204030204" pitchFamily="34" charset="0"/>
              </a:rPr>
              <a:t>4 </a:t>
            </a:r>
            <a:r>
              <a:rPr lang="en-US" sz="2200" dirty="0">
                <a:latin typeface="+mj-lt"/>
                <a:cs typeface="Calibri" panose="020F0502020204030204" pitchFamily="34" charset="0"/>
              </a:rPr>
              <a:t>primary Health Care facilities started operating in 24/7, providing telephone counseling in coordination with 112 to citizens of Georgia</a:t>
            </a:r>
            <a:r>
              <a:rPr lang="en-US" sz="2200" dirty="0" smtClean="0">
                <a:latin typeface="+mj-lt"/>
                <a:cs typeface="Calibri" panose="020F0502020204030204" pitchFamily="34" charset="0"/>
              </a:rPr>
              <a:t>.</a:t>
            </a:r>
          </a:p>
          <a:p>
            <a:r>
              <a:rPr lang="en-US" sz="2200" dirty="0" smtClean="0">
                <a:latin typeface="+mj-lt"/>
                <a:cs typeface="Calibri" panose="020F0502020204030204" pitchFamily="34" charset="0"/>
              </a:rPr>
              <a:t> </a:t>
            </a:r>
          </a:p>
          <a:p>
            <a:pPr marL="342900" indent="-342900">
              <a:buFont typeface="Arial" panose="020B0604020202020204" pitchFamily="34" charset="0"/>
              <a:buChar char="•"/>
            </a:pPr>
            <a:r>
              <a:rPr lang="en-US" sz="2200" dirty="0" smtClean="0">
                <a:latin typeface="+mj-lt"/>
                <a:cs typeface="Calibri" panose="020F0502020204030204" pitchFamily="34" charset="0"/>
              </a:rPr>
              <a:t>The </a:t>
            </a:r>
            <a:r>
              <a:rPr lang="en-US" sz="2200" dirty="0">
                <a:latin typeface="+mj-lt"/>
                <a:cs typeface="Calibri" panose="020F0502020204030204" pitchFamily="34" charset="0"/>
              </a:rPr>
              <a:t>new coronavirus (COVID-19) is included in the list of diseases that are subject to immediate notification. </a:t>
            </a:r>
            <a:endParaRPr lang="en-US" sz="2200" dirty="0" smtClean="0">
              <a:latin typeface="+mj-lt"/>
              <a:cs typeface="Calibri" panose="020F0502020204030204" pitchFamily="34" charset="0"/>
            </a:endParaRPr>
          </a:p>
          <a:p>
            <a:endParaRPr lang="en-US" sz="2200" dirty="0" smtClean="0">
              <a:latin typeface="+mj-lt"/>
              <a:cs typeface="Calibri" panose="020F0502020204030204" pitchFamily="34" charset="0"/>
            </a:endParaRPr>
          </a:p>
          <a:p>
            <a:pPr marL="342900" indent="-342900">
              <a:buFont typeface="Arial" panose="020B0604020202020204" pitchFamily="34" charset="0"/>
              <a:buChar char="•"/>
            </a:pPr>
            <a:r>
              <a:rPr lang="en-US" sz="2200" dirty="0" smtClean="0">
                <a:latin typeface="+mj-lt"/>
                <a:cs typeface="Calibri" panose="020F0502020204030204" pitchFamily="34" charset="0"/>
              </a:rPr>
              <a:t>A </a:t>
            </a:r>
            <a:r>
              <a:rPr lang="en-US" sz="2200" dirty="0">
                <a:latin typeface="+mj-lt"/>
                <a:cs typeface="Calibri" panose="020F0502020204030204" pitchFamily="34" charset="0"/>
              </a:rPr>
              <a:t>document, equivalent to a sick leave form, has been developed and approved and will be issues to the persons under quarantine and isolation for submission to their employment agencies. </a:t>
            </a:r>
            <a:endParaRPr lang="en-US" sz="2200" dirty="0" smtClean="0">
              <a:latin typeface="+mj-lt"/>
              <a:cs typeface="Calibri" panose="020F0502020204030204" pitchFamily="34" charset="0"/>
            </a:endParaRPr>
          </a:p>
          <a:p>
            <a:endParaRPr lang="en-US" sz="2200" dirty="0" smtClean="0">
              <a:latin typeface="+mj-lt"/>
              <a:cs typeface="Calibri" panose="020F0502020204030204" pitchFamily="34" charset="0"/>
            </a:endParaRPr>
          </a:p>
          <a:p>
            <a:pPr marL="342900" indent="-342900">
              <a:buFont typeface="Arial" panose="020B0604020202020204" pitchFamily="34" charset="0"/>
              <a:buChar char="•"/>
            </a:pPr>
            <a:r>
              <a:rPr lang="en-US" sz="2200" dirty="0" smtClean="0">
                <a:latin typeface="+mj-lt"/>
                <a:cs typeface="Calibri" panose="020F0502020204030204" pitchFamily="34" charset="0"/>
              </a:rPr>
              <a:t>A </a:t>
            </a:r>
            <a:r>
              <a:rPr lang="en-US" sz="2200" dirty="0">
                <a:latin typeface="+mj-lt"/>
                <a:cs typeface="Calibri" panose="020F0502020204030204" pitchFamily="34" charset="0"/>
              </a:rPr>
              <a:t>funding mechanism for the treatment of people diagnosed with new coronavirus (COVID-19) has been developed.</a:t>
            </a:r>
          </a:p>
          <a:p>
            <a:pPr marL="342900" indent="-342900">
              <a:buFont typeface="Arial" panose="020B0604020202020204" pitchFamily="34" charset="0"/>
              <a:buChar char="•"/>
            </a:pPr>
            <a:endParaRPr lang="en-US" sz="2200" dirty="0">
              <a:latin typeface="+mj-lt"/>
              <a:cs typeface="Calibri" panose="020F0502020204030204" pitchFamily="34" charset="0"/>
            </a:endParaRPr>
          </a:p>
          <a:p>
            <a:pPr marL="342900" indent="-342900">
              <a:buFont typeface="Arial" panose="020B0604020202020204" pitchFamily="34" charset="0"/>
              <a:buChar char="•"/>
            </a:pPr>
            <a:endParaRPr lang="en-US" sz="2200" dirty="0">
              <a:latin typeface="+mj-lt"/>
              <a:cs typeface="Calibri" panose="020F0502020204030204" pitchFamily="34" charset="0"/>
            </a:endParaRPr>
          </a:p>
          <a:p>
            <a:pPr marL="342900" indent="-342900">
              <a:buFont typeface="Arial" panose="020B0604020202020204" pitchFamily="34" charset="0"/>
              <a:buChar char="•"/>
            </a:pPr>
            <a:endParaRPr lang="en-US" sz="2200" dirty="0" smtClean="0">
              <a:latin typeface="+mj-lt"/>
              <a:cs typeface="Calibri" panose="020F0502020204030204" pitchFamily="34" charset="0"/>
            </a:endParaRPr>
          </a:p>
        </p:txBody>
      </p:sp>
    </p:spTree>
    <p:extLst>
      <p:ext uri="{BB962C8B-B14F-4D97-AF65-F5344CB8AC3E}">
        <p14:creationId xmlns:p14="http://schemas.microsoft.com/office/powerpoint/2010/main" val="3859044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body" idx="1"/>
          </p:nvPr>
        </p:nvSpPr>
        <p:spPr>
          <a:xfrm>
            <a:off x="250275" y="1653167"/>
            <a:ext cx="8520600" cy="4704000"/>
          </a:xfrm>
          <a:prstGeom prst="rect">
            <a:avLst/>
          </a:prstGeom>
        </p:spPr>
        <p:txBody>
          <a:bodyPr spcFirstLastPara="1" wrap="square" lIns="91425" tIns="91425" rIns="91425" bIns="91425" anchor="t" anchorCtr="0">
            <a:noAutofit/>
          </a:bodyPr>
          <a:lstStyle/>
          <a:p>
            <a:pPr marL="114300" lvl="0" indent="0" algn="l" rtl="0">
              <a:lnSpc>
                <a:spcPct val="150000"/>
              </a:lnSpc>
              <a:spcBef>
                <a:spcPts val="0"/>
              </a:spcBef>
              <a:spcAft>
                <a:spcPts val="0"/>
              </a:spcAft>
              <a:buClr>
                <a:srgbClr val="000000"/>
              </a:buClr>
              <a:buSzPts val="1800"/>
              <a:buNone/>
            </a:pPr>
            <a:r>
              <a:rPr lang="en" sz="1800" dirty="0" smtClean="0">
                <a:solidFill>
                  <a:schemeClr val="dk1"/>
                </a:solidFill>
              </a:rPr>
              <a:t>Since January 25, 2020:</a:t>
            </a:r>
          </a:p>
          <a:p>
            <a:pPr marL="457200" lvl="0" indent="-342900" algn="l" rtl="0">
              <a:lnSpc>
                <a:spcPct val="150000"/>
              </a:lnSpc>
              <a:spcBef>
                <a:spcPts val="0"/>
              </a:spcBef>
              <a:spcAft>
                <a:spcPts val="0"/>
              </a:spcAft>
              <a:buClr>
                <a:srgbClr val="000000"/>
              </a:buClr>
              <a:buSzPts val="1800"/>
              <a:buChar char="➢"/>
            </a:pPr>
            <a:r>
              <a:rPr lang="en" sz="1800" dirty="0" smtClean="0">
                <a:solidFill>
                  <a:schemeClr val="dk1"/>
                </a:solidFill>
              </a:rPr>
              <a:t>Reanimobiles </a:t>
            </a:r>
            <a:r>
              <a:rPr lang="en" sz="1800" dirty="0">
                <a:solidFill>
                  <a:schemeClr val="dk1"/>
                </a:solidFill>
              </a:rPr>
              <a:t>and emergency medical teams at </a:t>
            </a:r>
            <a:r>
              <a:rPr lang="en" sz="1800" b="1" dirty="0">
                <a:solidFill>
                  <a:schemeClr val="dk1"/>
                </a:solidFill>
              </a:rPr>
              <a:t>7 locations</a:t>
            </a:r>
            <a:endParaRPr sz="1800" b="1" dirty="0">
              <a:solidFill>
                <a:schemeClr val="dk1"/>
              </a:solidFill>
            </a:endParaRPr>
          </a:p>
          <a:p>
            <a:pPr marL="914400" lvl="1" indent="-317500" algn="l" rtl="0">
              <a:lnSpc>
                <a:spcPct val="150000"/>
              </a:lnSpc>
              <a:spcBef>
                <a:spcPts val="0"/>
              </a:spcBef>
              <a:spcAft>
                <a:spcPts val="0"/>
              </a:spcAft>
              <a:buClr>
                <a:schemeClr val="dk1"/>
              </a:buClr>
              <a:buSzPts val="1400"/>
              <a:buChar char="○"/>
            </a:pPr>
            <a:r>
              <a:rPr lang="en" sz="1800" dirty="0">
                <a:solidFill>
                  <a:schemeClr val="dk1"/>
                </a:solidFill>
              </a:rPr>
              <a:t>Tbilisi, Batumi and Kutaisi Airports; Sadakhlo; Red Bridge; Sarpi Border Checkpoint, Larsi </a:t>
            </a:r>
            <a:r>
              <a:rPr lang="en" sz="1800" dirty="0" smtClean="0">
                <a:solidFill>
                  <a:schemeClr val="dk1"/>
                </a:solidFill>
              </a:rPr>
              <a:t>Checkpoint</a:t>
            </a:r>
          </a:p>
          <a:p>
            <a:pPr marL="596900" lvl="1" indent="0" algn="l" rtl="0">
              <a:lnSpc>
                <a:spcPct val="150000"/>
              </a:lnSpc>
              <a:spcBef>
                <a:spcPts val="0"/>
              </a:spcBef>
              <a:spcAft>
                <a:spcPts val="0"/>
              </a:spcAft>
              <a:buClr>
                <a:schemeClr val="dk1"/>
              </a:buClr>
              <a:buSzPts val="1400"/>
              <a:buNone/>
            </a:pPr>
            <a:endParaRPr sz="1800" b="1" dirty="0">
              <a:solidFill>
                <a:schemeClr val="dk1"/>
              </a:solidFill>
            </a:endParaRPr>
          </a:p>
          <a:p>
            <a:pPr marL="457200" lvl="0" indent="-342900" algn="l" rtl="0">
              <a:lnSpc>
                <a:spcPct val="150000"/>
              </a:lnSpc>
              <a:spcBef>
                <a:spcPts val="0"/>
              </a:spcBef>
              <a:spcAft>
                <a:spcPts val="0"/>
              </a:spcAft>
              <a:buClr>
                <a:schemeClr val="dk1"/>
              </a:buClr>
              <a:buSzPts val="1800"/>
              <a:buChar char="➢"/>
            </a:pPr>
            <a:r>
              <a:rPr lang="en" sz="1800" dirty="0">
                <a:solidFill>
                  <a:schemeClr val="dk1"/>
                </a:solidFill>
              </a:rPr>
              <a:t>Medical personnel is  equipped with </a:t>
            </a:r>
            <a:r>
              <a:rPr lang="en" sz="1800" b="1" dirty="0">
                <a:solidFill>
                  <a:schemeClr val="dk1"/>
                </a:solidFill>
              </a:rPr>
              <a:t>C-level Personal Protective Equipment</a:t>
            </a:r>
            <a:r>
              <a:rPr lang="en" sz="1800" dirty="0">
                <a:solidFill>
                  <a:schemeClr val="dk1"/>
                </a:solidFill>
              </a:rPr>
              <a:t> (PPE) and </a:t>
            </a:r>
            <a:r>
              <a:rPr lang="en" sz="1800" b="1" dirty="0">
                <a:solidFill>
                  <a:schemeClr val="dk1"/>
                </a:solidFill>
              </a:rPr>
              <a:t>Remote </a:t>
            </a:r>
            <a:r>
              <a:rPr lang="en" sz="1800" b="1" dirty="0" smtClean="0">
                <a:solidFill>
                  <a:schemeClr val="dk1"/>
                </a:solidFill>
              </a:rPr>
              <a:t>Thermometers</a:t>
            </a:r>
          </a:p>
          <a:p>
            <a:pPr marL="114300" lvl="0" indent="0" algn="l" rtl="0">
              <a:lnSpc>
                <a:spcPct val="150000"/>
              </a:lnSpc>
              <a:spcBef>
                <a:spcPts val="0"/>
              </a:spcBef>
              <a:spcAft>
                <a:spcPts val="0"/>
              </a:spcAft>
              <a:buClr>
                <a:schemeClr val="dk1"/>
              </a:buClr>
              <a:buSzPts val="1800"/>
              <a:buNone/>
            </a:pPr>
            <a:endParaRPr sz="1800" b="1" dirty="0">
              <a:solidFill>
                <a:schemeClr val="dk1"/>
              </a:solidFill>
            </a:endParaRPr>
          </a:p>
          <a:p>
            <a:pPr marL="457200" lvl="0" indent="-342900" algn="l" rtl="0">
              <a:lnSpc>
                <a:spcPct val="150000"/>
              </a:lnSpc>
              <a:spcBef>
                <a:spcPts val="0"/>
              </a:spcBef>
              <a:spcAft>
                <a:spcPts val="0"/>
              </a:spcAft>
              <a:buClr>
                <a:schemeClr val="dk1"/>
              </a:buClr>
              <a:buSzPts val="1800"/>
              <a:buChar char="➢"/>
            </a:pPr>
            <a:r>
              <a:rPr lang="en" sz="1800" dirty="0">
                <a:solidFill>
                  <a:schemeClr val="dk1"/>
                </a:solidFill>
              </a:rPr>
              <a:t>Each team is additionally provided with the necessary number of </a:t>
            </a:r>
            <a:r>
              <a:rPr lang="en" sz="1800" b="1" dirty="0">
                <a:solidFill>
                  <a:schemeClr val="dk1"/>
                </a:solidFill>
              </a:rPr>
              <a:t>protective goggles, N-95 mask </a:t>
            </a:r>
            <a:r>
              <a:rPr lang="en" sz="1800" dirty="0">
                <a:solidFill>
                  <a:schemeClr val="dk1"/>
                </a:solidFill>
              </a:rPr>
              <a:t>and</a:t>
            </a:r>
            <a:r>
              <a:rPr lang="en" sz="1800" b="1" dirty="0">
                <a:solidFill>
                  <a:schemeClr val="dk1"/>
                </a:solidFill>
              </a:rPr>
              <a:t> AHD hand antiseptic</a:t>
            </a:r>
            <a:r>
              <a:rPr lang="en" sz="1800" dirty="0">
                <a:solidFill>
                  <a:schemeClr val="dk1"/>
                </a:solidFill>
              </a:rPr>
              <a:t>.</a:t>
            </a:r>
            <a:endParaRPr sz="1800" dirty="0">
              <a:solidFill>
                <a:schemeClr val="dk1"/>
              </a:solidFill>
            </a:endParaRPr>
          </a:p>
          <a:p>
            <a:pPr marL="0" lvl="0" indent="0" algn="l" rtl="0">
              <a:lnSpc>
                <a:spcPct val="150000"/>
              </a:lnSpc>
              <a:spcBef>
                <a:spcPts val="1600"/>
              </a:spcBef>
              <a:spcAft>
                <a:spcPts val="0"/>
              </a:spcAft>
              <a:buNone/>
            </a:pPr>
            <a:endParaRPr sz="1800" dirty="0">
              <a:solidFill>
                <a:schemeClr val="dk1"/>
              </a:solidFill>
            </a:endParaRPr>
          </a:p>
          <a:p>
            <a:pPr marL="457200" lvl="0" indent="0" algn="l" rtl="0">
              <a:lnSpc>
                <a:spcPct val="150000"/>
              </a:lnSpc>
              <a:spcBef>
                <a:spcPts val="1600"/>
              </a:spcBef>
              <a:spcAft>
                <a:spcPts val="1600"/>
              </a:spcAft>
              <a:buNone/>
            </a:pPr>
            <a:endParaRPr sz="1800" dirty="0">
              <a:solidFill>
                <a:srgbClr val="000000"/>
              </a:solidFill>
            </a:endParaRPr>
          </a:p>
        </p:txBody>
      </p:sp>
      <p:sp>
        <p:nvSpPr>
          <p:cNvPr id="87" name="Google Shape;87;p1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
        <p:nvSpPr>
          <p:cNvPr id="88" name="Google Shape;88;p18"/>
          <p:cNvSpPr txBox="1"/>
          <p:nvPr/>
        </p:nvSpPr>
        <p:spPr>
          <a:xfrm>
            <a:off x="496275" y="685800"/>
            <a:ext cx="8028600" cy="146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dirty="0" smtClean="0">
                <a:latin typeface="+mj-lt"/>
              </a:rPr>
              <a:t>Measures at the points of entry:</a:t>
            </a:r>
          </a:p>
          <a:p>
            <a:pPr marL="0" lvl="0" indent="0" algn="l" rtl="0">
              <a:spcBef>
                <a:spcPts val="0"/>
              </a:spcBef>
              <a:spcAft>
                <a:spcPts val="0"/>
              </a:spcAft>
              <a:buNone/>
            </a:pPr>
            <a:endParaRPr lang="en-US" sz="3200" dirty="0" smtClean="0">
              <a:latin typeface="+mj-lt"/>
            </a:endParaRPr>
          </a:p>
          <a:p>
            <a:pPr marL="0" lvl="0" indent="0" algn="l" rtl="0">
              <a:spcBef>
                <a:spcPts val="0"/>
              </a:spcBef>
              <a:spcAft>
                <a:spcPts val="0"/>
              </a:spcAft>
              <a:buNone/>
            </a:pPr>
            <a:endParaRPr sz="3200" dirty="0">
              <a:latin typeface="+mj-lt"/>
            </a:endParaRPr>
          </a:p>
        </p:txBody>
      </p:sp>
    </p:spTree>
    <p:extLst>
      <p:ext uri="{BB962C8B-B14F-4D97-AF65-F5344CB8AC3E}">
        <p14:creationId xmlns:p14="http://schemas.microsoft.com/office/powerpoint/2010/main" val="406369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
                                            <p:txEl>
                                              <p:pRg st="0" end="0"/>
                                            </p:txEl>
                                          </p:spTgt>
                                        </p:tgtEl>
                                        <p:attrNameLst>
                                          <p:attrName>style.visibility</p:attrName>
                                        </p:attrNameLst>
                                      </p:cBhvr>
                                      <p:to>
                                        <p:strVal val="visible"/>
                                      </p:to>
                                    </p:set>
                                    <p:animEffect transition="in" filter="fade">
                                      <p:cBhvr>
                                        <p:cTn id="7" dur="500"/>
                                        <p:tgtEl>
                                          <p:spTgt spid="8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6">
                                            <p:txEl>
                                              <p:pRg st="1" end="1"/>
                                            </p:txEl>
                                          </p:spTgt>
                                        </p:tgtEl>
                                        <p:attrNameLst>
                                          <p:attrName>style.visibility</p:attrName>
                                        </p:attrNameLst>
                                      </p:cBhvr>
                                      <p:to>
                                        <p:strVal val="visible"/>
                                      </p:to>
                                    </p:set>
                                    <p:animEffect transition="in" filter="fade">
                                      <p:cBhvr>
                                        <p:cTn id="10" dur="500"/>
                                        <p:tgtEl>
                                          <p:spTgt spid="8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6">
                                            <p:txEl>
                                              <p:pRg st="2" end="2"/>
                                            </p:txEl>
                                          </p:spTgt>
                                        </p:tgtEl>
                                        <p:attrNameLst>
                                          <p:attrName>style.visibility</p:attrName>
                                        </p:attrNameLst>
                                      </p:cBhvr>
                                      <p:to>
                                        <p:strVal val="visible"/>
                                      </p:to>
                                    </p:set>
                                    <p:animEffect transition="in" filter="fade">
                                      <p:cBhvr>
                                        <p:cTn id="13" dur="500"/>
                                        <p:tgtEl>
                                          <p:spTgt spid="8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6">
                                            <p:txEl>
                                              <p:pRg st="4" end="4"/>
                                            </p:txEl>
                                          </p:spTgt>
                                        </p:tgtEl>
                                        <p:attrNameLst>
                                          <p:attrName>style.visibility</p:attrName>
                                        </p:attrNameLst>
                                      </p:cBhvr>
                                      <p:to>
                                        <p:strVal val="visible"/>
                                      </p:to>
                                    </p:set>
                                    <p:animEffect transition="in" filter="fade">
                                      <p:cBhvr>
                                        <p:cTn id="18" dur="500"/>
                                        <p:tgtEl>
                                          <p:spTgt spid="86">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6">
                                            <p:txEl>
                                              <p:pRg st="6" end="6"/>
                                            </p:txEl>
                                          </p:spTgt>
                                        </p:tgtEl>
                                        <p:attrNameLst>
                                          <p:attrName>style.visibility</p:attrName>
                                        </p:attrNameLst>
                                      </p:cBhvr>
                                      <p:to>
                                        <p:strVal val="visible"/>
                                      </p:to>
                                    </p:set>
                                    <p:animEffect transition="in" filter="fade">
                                      <p:cBhvr>
                                        <p:cTn id="23" dur="500"/>
                                        <p:tgtEl>
                                          <p:spTgt spid="8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body" idx="1"/>
          </p:nvPr>
        </p:nvSpPr>
        <p:spPr>
          <a:xfrm>
            <a:off x="250275" y="1653167"/>
            <a:ext cx="8520600" cy="47040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chemeClr val="dk1"/>
              </a:buClr>
              <a:buSzPts val="1800"/>
              <a:buChar char="➢"/>
            </a:pPr>
            <a:r>
              <a:rPr lang="en" sz="1800" dirty="0">
                <a:solidFill>
                  <a:schemeClr val="dk1"/>
                </a:solidFill>
              </a:rPr>
              <a:t>Temperature screening </a:t>
            </a:r>
            <a:endParaRPr sz="1800" dirty="0">
              <a:solidFill>
                <a:schemeClr val="dk1"/>
              </a:solidFill>
            </a:endParaRPr>
          </a:p>
          <a:p>
            <a:pPr marL="457200" lvl="0" indent="-342900" algn="l" rtl="0">
              <a:lnSpc>
                <a:spcPct val="150000"/>
              </a:lnSpc>
              <a:spcBef>
                <a:spcPts val="0"/>
              </a:spcBef>
              <a:spcAft>
                <a:spcPts val="0"/>
              </a:spcAft>
              <a:buClr>
                <a:schemeClr val="dk1"/>
              </a:buClr>
              <a:buSzPts val="1800"/>
              <a:buChar char="➢"/>
            </a:pPr>
            <a:r>
              <a:rPr lang="en" sz="1800" dirty="0">
                <a:solidFill>
                  <a:schemeClr val="dk1"/>
                </a:solidFill>
              </a:rPr>
              <a:t>Collection of personal information </a:t>
            </a:r>
            <a:endParaRPr sz="1800" dirty="0">
              <a:solidFill>
                <a:schemeClr val="dk1"/>
              </a:solidFill>
            </a:endParaRPr>
          </a:p>
          <a:p>
            <a:pPr marL="457200" lvl="0" indent="-342900" algn="l" rtl="0">
              <a:lnSpc>
                <a:spcPct val="150000"/>
              </a:lnSpc>
              <a:spcBef>
                <a:spcPts val="0"/>
              </a:spcBef>
              <a:spcAft>
                <a:spcPts val="0"/>
              </a:spcAft>
              <a:buClr>
                <a:schemeClr val="dk1"/>
              </a:buClr>
              <a:buSzPts val="1800"/>
              <a:buChar char="➢"/>
            </a:pPr>
            <a:r>
              <a:rPr lang="en" sz="1800" dirty="0">
                <a:solidFill>
                  <a:schemeClr val="dk1"/>
                </a:solidFill>
              </a:rPr>
              <a:t>Collection of information on symptoms (by the epidemiologist)</a:t>
            </a:r>
            <a:endParaRPr sz="1800" dirty="0">
              <a:solidFill>
                <a:schemeClr val="dk1"/>
              </a:solidFill>
            </a:endParaRPr>
          </a:p>
          <a:p>
            <a:pPr marL="0" lvl="0" indent="0" algn="l" rtl="0">
              <a:lnSpc>
                <a:spcPct val="150000"/>
              </a:lnSpc>
              <a:spcBef>
                <a:spcPts val="1600"/>
              </a:spcBef>
              <a:spcAft>
                <a:spcPts val="0"/>
              </a:spcAft>
              <a:buNone/>
            </a:pPr>
            <a:endParaRPr sz="1800" dirty="0">
              <a:solidFill>
                <a:schemeClr val="dk1"/>
              </a:solidFill>
            </a:endParaRPr>
          </a:p>
          <a:p>
            <a:pPr marL="457200" lvl="0" indent="-342900" algn="l" rtl="0">
              <a:lnSpc>
                <a:spcPct val="150000"/>
              </a:lnSpc>
              <a:spcBef>
                <a:spcPts val="1600"/>
              </a:spcBef>
              <a:spcAft>
                <a:spcPts val="0"/>
              </a:spcAft>
              <a:buClr>
                <a:schemeClr val="dk1"/>
              </a:buClr>
              <a:buSzPts val="1800"/>
              <a:buChar char="➢"/>
            </a:pPr>
            <a:r>
              <a:rPr lang="en" sz="1800" dirty="0">
                <a:solidFill>
                  <a:schemeClr val="dk1"/>
                </a:solidFill>
              </a:rPr>
              <a:t>In case of temperature elevation - re-examined with a contact thermometer and surveyed by a special epidemiological questionnaire.</a:t>
            </a:r>
            <a:endParaRPr sz="1800" dirty="0">
              <a:solidFill>
                <a:schemeClr val="dk1"/>
              </a:solidFill>
            </a:endParaRPr>
          </a:p>
          <a:p>
            <a:pPr marL="0" lvl="0" indent="0" algn="l" rtl="0">
              <a:lnSpc>
                <a:spcPct val="150000"/>
              </a:lnSpc>
              <a:spcBef>
                <a:spcPts val="1600"/>
              </a:spcBef>
              <a:spcAft>
                <a:spcPts val="0"/>
              </a:spcAft>
              <a:buNone/>
            </a:pPr>
            <a:endParaRPr sz="1800" dirty="0">
              <a:solidFill>
                <a:schemeClr val="dk1"/>
              </a:solidFill>
            </a:endParaRPr>
          </a:p>
          <a:p>
            <a:pPr marL="457200" lvl="0" indent="0" algn="l" rtl="0">
              <a:lnSpc>
                <a:spcPct val="150000"/>
              </a:lnSpc>
              <a:spcBef>
                <a:spcPts val="1600"/>
              </a:spcBef>
              <a:spcAft>
                <a:spcPts val="1600"/>
              </a:spcAft>
              <a:buNone/>
            </a:pPr>
            <a:endParaRPr sz="1800" dirty="0">
              <a:solidFill>
                <a:srgbClr val="000000"/>
              </a:solidFill>
            </a:endParaRPr>
          </a:p>
        </p:txBody>
      </p:sp>
      <p:sp>
        <p:nvSpPr>
          <p:cNvPr id="94" name="Google Shape;94;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
        <p:nvSpPr>
          <p:cNvPr id="95" name="Google Shape;95;p19"/>
          <p:cNvSpPr txBox="1"/>
          <p:nvPr/>
        </p:nvSpPr>
        <p:spPr>
          <a:xfrm>
            <a:off x="496275" y="685800"/>
            <a:ext cx="8028600" cy="146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dirty="0"/>
              <a:t>Entry Screening: </a:t>
            </a:r>
            <a:r>
              <a:rPr lang="en" sz="2600" dirty="0">
                <a:solidFill>
                  <a:schemeClr val="dk1"/>
                </a:solidFill>
              </a:rPr>
              <a:t>At all entry points, 24 hours a </a:t>
            </a:r>
            <a:r>
              <a:rPr lang="en" sz="2600" dirty="0" smtClean="0">
                <a:solidFill>
                  <a:schemeClr val="dk1"/>
                </a:solidFill>
              </a:rPr>
              <a:t>day:</a:t>
            </a:r>
            <a:endParaRPr sz="2600" dirty="0"/>
          </a:p>
        </p:txBody>
      </p:sp>
    </p:spTree>
    <p:extLst>
      <p:ext uri="{BB962C8B-B14F-4D97-AF65-F5344CB8AC3E}">
        <p14:creationId xmlns:p14="http://schemas.microsoft.com/office/powerpoint/2010/main" val="155494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animEffect transition="in" filter="fade">
                                      <p:cBhvr>
                                        <p:cTn id="7" dur="500"/>
                                        <p:tgtEl>
                                          <p:spTgt spid="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3">
                                            <p:txEl>
                                              <p:pRg st="1" end="1"/>
                                            </p:txEl>
                                          </p:spTgt>
                                        </p:tgtEl>
                                        <p:attrNameLst>
                                          <p:attrName>style.visibility</p:attrName>
                                        </p:attrNameLst>
                                      </p:cBhvr>
                                      <p:to>
                                        <p:strVal val="visible"/>
                                      </p:to>
                                    </p:set>
                                    <p:animEffect transition="in" filter="fade">
                                      <p:cBhvr>
                                        <p:cTn id="12" dur="500"/>
                                        <p:tgtEl>
                                          <p:spTgt spid="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3">
                                            <p:txEl>
                                              <p:pRg st="2" end="2"/>
                                            </p:txEl>
                                          </p:spTgt>
                                        </p:tgtEl>
                                        <p:attrNameLst>
                                          <p:attrName>style.visibility</p:attrName>
                                        </p:attrNameLst>
                                      </p:cBhvr>
                                      <p:to>
                                        <p:strVal val="visible"/>
                                      </p:to>
                                    </p:set>
                                    <p:animEffect transition="in" filter="fade">
                                      <p:cBhvr>
                                        <p:cTn id="17" dur="500"/>
                                        <p:tgtEl>
                                          <p:spTgt spid="9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3">
                                            <p:txEl>
                                              <p:pRg st="4" end="4"/>
                                            </p:txEl>
                                          </p:spTgt>
                                        </p:tgtEl>
                                        <p:attrNameLst>
                                          <p:attrName>style.visibility</p:attrName>
                                        </p:attrNameLst>
                                      </p:cBhvr>
                                      <p:to>
                                        <p:strVal val="visible"/>
                                      </p:to>
                                    </p:set>
                                    <p:animEffect transition="in" filter="fade">
                                      <p:cBhvr>
                                        <p:cTn id="22" dur="500"/>
                                        <p:tgtEl>
                                          <p:spTgt spid="9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136" name="Google Shape;136;p25"/>
          <p:cNvSpPr txBox="1"/>
          <p:nvPr/>
        </p:nvSpPr>
        <p:spPr>
          <a:xfrm>
            <a:off x="71673" y="685800"/>
            <a:ext cx="8861400" cy="5334000"/>
          </a:xfrm>
          <a:prstGeom prst="rect">
            <a:avLst/>
          </a:prstGeom>
          <a:noFill/>
          <a:ln>
            <a:noFill/>
          </a:ln>
        </p:spPr>
        <p:txBody>
          <a:bodyPr spcFirstLastPara="1" wrap="square" lIns="91425" tIns="91425" rIns="91425" bIns="91425" anchor="t" anchorCtr="0">
            <a:noAutofit/>
          </a:bodyPr>
          <a:lstStyle/>
          <a:p>
            <a:pPr marR="12700" lvl="0" algn="just">
              <a:lnSpc>
                <a:spcPct val="115000"/>
              </a:lnSpc>
              <a:spcBef>
                <a:spcPts val="400"/>
              </a:spcBef>
              <a:spcAft>
                <a:spcPts val="0"/>
              </a:spcAft>
            </a:pPr>
            <a:r>
              <a:rPr lang="en" b="1" dirty="0">
                <a:solidFill>
                  <a:schemeClr val="dk1"/>
                </a:solidFill>
              </a:rPr>
              <a:t>The Operational Response Plan for New Coronavirus (COVID19), adopted by the GoG </a:t>
            </a:r>
            <a:r>
              <a:rPr lang="en" b="1" dirty="0" smtClean="0">
                <a:solidFill>
                  <a:schemeClr val="dk1"/>
                </a:solidFill>
              </a:rPr>
              <a:t>Decree* </a:t>
            </a:r>
            <a:r>
              <a:rPr lang="en-US" b="1" dirty="0" smtClean="0">
                <a:solidFill>
                  <a:schemeClr val="dk1"/>
                </a:solidFill>
              </a:rPr>
              <a:t>includes </a:t>
            </a:r>
            <a:r>
              <a:rPr lang="en-US" b="1" dirty="0">
                <a:solidFill>
                  <a:schemeClr val="dk1"/>
                </a:solidFill>
              </a:rPr>
              <a:t>the following measures to respond to a case of coronavirus disease</a:t>
            </a:r>
            <a:r>
              <a:rPr lang="en-US" dirty="0">
                <a:solidFill>
                  <a:schemeClr val="dk1"/>
                </a:solidFill>
              </a:rPr>
              <a:t>: </a:t>
            </a:r>
            <a:endParaRPr lang="en-US" dirty="0" smtClean="0">
              <a:solidFill>
                <a:schemeClr val="dk1"/>
              </a:solidFill>
            </a:endParaRPr>
          </a:p>
          <a:p>
            <a:pPr marR="12700" lvl="0" algn="just">
              <a:lnSpc>
                <a:spcPct val="115000"/>
              </a:lnSpc>
              <a:spcBef>
                <a:spcPts val="400"/>
              </a:spcBef>
              <a:spcAft>
                <a:spcPts val="0"/>
              </a:spcAft>
            </a:pPr>
            <a:endParaRPr lang="en-US" dirty="0" smtClean="0">
              <a:solidFill>
                <a:schemeClr val="dk1"/>
              </a:solidFill>
            </a:endParaRPr>
          </a:p>
          <a:p>
            <a:pPr marL="285750" marR="12700" indent="-285750" algn="just">
              <a:lnSpc>
                <a:spcPct val="115000"/>
              </a:lnSpc>
              <a:spcBef>
                <a:spcPts val="400"/>
              </a:spcBef>
              <a:spcAft>
                <a:spcPts val="0"/>
              </a:spcAft>
              <a:buFont typeface="Wingdings" panose="05000000000000000000" pitchFamily="2" charset="2"/>
              <a:buChar char="Ø"/>
            </a:pPr>
            <a:r>
              <a:rPr lang="en-US" dirty="0" smtClean="0">
                <a:solidFill>
                  <a:schemeClr val="dk1"/>
                </a:solidFill>
              </a:rPr>
              <a:t>Disease </a:t>
            </a:r>
            <a:r>
              <a:rPr lang="en-US" dirty="0">
                <a:solidFill>
                  <a:schemeClr val="dk1"/>
                </a:solidFill>
              </a:rPr>
              <a:t>detection, identification, validation and risk assessment; </a:t>
            </a:r>
            <a:endParaRPr lang="en-US" dirty="0" smtClean="0">
              <a:solidFill>
                <a:schemeClr val="dk1"/>
              </a:solidFill>
            </a:endParaRPr>
          </a:p>
          <a:p>
            <a:pPr marL="285750" marR="12700" indent="-285750" algn="just">
              <a:lnSpc>
                <a:spcPct val="115000"/>
              </a:lnSpc>
              <a:spcBef>
                <a:spcPts val="400"/>
              </a:spcBef>
              <a:spcAft>
                <a:spcPts val="0"/>
              </a:spcAft>
              <a:buFont typeface="Wingdings" panose="05000000000000000000" pitchFamily="2" charset="2"/>
              <a:buChar char="Ø"/>
            </a:pPr>
            <a:r>
              <a:rPr lang="en-US" dirty="0" smtClean="0">
                <a:solidFill>
                  <a:schemeClr val="dk1"/>
                </a:solidFill>
              </a:rPr>
              <a:t>Laboratory </a:t>
            </a:r>
            <a:r>
              <a:rPr lang="en-US" dirty="0">
                <a:solidFill>
                  <a:schemeClr val="dk1"/>
                </a:solidFill>
              </a:rPr>
              <a:t>testing; </a:t>
            </a:r>
            <a:endParaRPr lang="en-US" dirty="0" smtClean="0">
              <a:solidFill>
                <a:schemeClr val="dk1"/>
              </a:solidFill>
            </a:endParaRPr>
          </a:p>
          <a:p>
            <a:pPr marL="285750" marR="12700" indent="-285750" algn="just">
              <a:lnSpc>
                <a:spcPct val="115000"/>
              </a:lnSpc>
              <a:spcBef>
                <a:spcPts val="400"/>
              </a:spcBef>
              <a:spcAft>
                <a:spcPts val="0"/>
              </a:spcAft>
              <a:buFont typeface="Wingdings" panose="05000000000000000000" pitchFamily="2" charset="2"/>
              <a:buChar char="Ø"/>
            </a:pPr>
            <a:r>
              <a:rPr lang="en-US" dirty="0">
                <a:solidFill>
                  <a:schemeClr val="dk1"/>
                </a:solidFill>
              </a:rPr>
              <a:t>N</a:t>
            </a:r>
            <a:r>
              <a:rPr lang="en-US" dirty="0" smtClean="0">
                <a:solidFill>
                  <a:schemeClr val="dk1"/>
                </a:solidFill>
              </a:rPr>
              <a:t>otification </a:t>
            </a:r>
            <a:r>
              <a:rPr lang="en-US" dirty="0">
                <a:solidFill>
                  <a:schemeClr val="dk1"/>
                </a:solidFill>
              </a:rPr>
              <a:t>of responsible bodies; </a:t>
            </a:r>
            <a:endParaRPr lang="en-US" dirty="0" smtClean="0">
              <a:solidFill>
                <a:schemeClr val="dk1"/>
              </a:solidFill>
            </a:endParaRPr>
          </a:p>
          <a:p>
            <a:pPr marL="285750" marR="12700" indent="-285750" algn="just">
              <a:lnSpc>
                <a:spcPct val="115000"/>
              </a:lnSpc>
              <a:spcBef>
                <a:spcPts val="400"/>
              </a:spcBef>
              <a:spcAft>
                <a:spcPts val="0"/>
              </a:spcAft>
              <a:buFont typeface="Wingdings" panose="05000000000000000000" pitchFamily="2" charset="2"/>
              <a:buChar char="Ø"/>
            </a:pPr>
            <a:r>
              <a:rPr lang="en-US" dirty="0" smtClean="0">
                <a:solidFill>
                  <a:schemeClr val="dk1"/>
                </a:solidFill>
              </a:rPr>
              <a:t>Epi </a:t>
            </a:r>
            <a:r>
              <a:rPr lang="en-US" dirty="0">
                <a:solidFill>
                  <a:schemeClr val="dk1"/>
                </a:solidFill>
              </a:rPr>
              <a:t>surveillance / response action; </a:t>
            </a:r>
            <a:endParaRPr lang="en-US" dirty="0" smtClean="0">
              <a:solidFill>
                <a:schemeClr val="dk1"/>
              </a:solidFill>
            </a:endParaRPr>
          </a:p>
          <a:p>
            <a:pPr marL="285750" marR="12700" indent="-285750" algn="just">
              <a:lnSpc>
                <a:spcPct val="115000"/>
              </a:lnSpc>
              <a:spcBef>
                <a:spcPts val="400"/>
              </a:spcBef>
              <a:spcAft>
                <a:spcPts val="0"/>
              </a:spcAft>
              <a:buFont typeface="Wingdings" panose="05000000000000000000" pitchFamily="2" charset="2"/>
              <a:buChar char="Ø"/>
            </a:pPr>
            <a:r>
              <a:rPr lang="en-US" dirty="0" smtClean="0">
                <a:solidFill>
                  <a:schemeClr val="dk1"/>
                </a:solidFill>
              </a:rPr>
              <a:t>Informing </a:t>
            </a:r>
            <a:r>
              <a:rPr lang="en-US" dirty="0">
                <a:solidFill>
                  <a:schemeClr val="dk1"/>
                </a:solidFill>
              </a:rPr>
              <a:t>the public about the risks associated with coronavirus disease, elimination / mitigation of the effects and getting out of the situation</a:t>
            </a:r>
            <a:r>
              <a:rPr lang="en-US" dirty="0" smtClean="0">
                <a:solidFill>
                  <a:schemeClr val="dk1"/>
                </a:solidFill>
              </a:rPr>
              <a:t>.</a:t>
            </a:r>
          </a:p>
          <a:p>
            <a:pPr marL="285750" marR="12700" indent="-285750" algn="just">
              <a:lnSpc>
                <a:spcPct val="115000"/>
              </a:lnSpc>
              <a:spcBef>
                <a:spcPts val="400"/>
              </a:spcBef>
              <a:spcAft>
                <a:spcPts val="0"/>
              </a:spcAft>
              <a:buFont typeface="Wingdings" panose="05000000000000000000" pitchFamily="2" charset="2"/>
              <a:buChar char="Ø"/>
            </a:pPr>
            <a:endParaRPr lang="en-US" dirty="0" smtClean="0">
              <a:solidFill>
                <a:schemeClr val="dk1"/>
              </a:solidFill>
            </a:endParaRPr>
          </a:p>
          <a:p>
            <a:pPr marR="12700" algn="just">
              <a:lnSpc>
                <a:spcPct val="115000"/>
              </a:lnSpc>
              <a:spcBef>
                <a:spcPts val="400"/>
              </a:spcBef>
              <a:spcAft>
                <a:spcPts val="0"/>
              </a:spcAft>
            </a:pPr>
            <a:r>
              <a:rPr lang="en-US" b="1" dirty="0" smtClean="0"/>
              <a:t>The </a:t>
            </a:r>
            <a:r>
              <a:rPr lang="en-US" b="1" dirty="0"/>
              <a:t>purpose of the Plan is to ensure the country preparedness to respond to coronavirus disease, both though preventive measures and in case of disease outbreak</a:t>
            </a:r>
            <a:r>
              <a:rPr lang="en-US" b="1" dirty="0" smtClean="0"/>
              <a:t>.</a:t>
            </a:r>
            <a:endParaRPr lang="en-US" sz="1000" b="1" dirty="0"/>
          </a:p>
          <a:p>
            <a:pPr marR="12700" algn="just">
              <a:lnSpc>
                <a:spcPct val="115000"/>
              </a:lnSpc>
              <a:spcBef>
                <a:spcPts val="400"/>
              </a:spcBef>
              <a:spcAft>
                <a:spcPts val="0"/>
              </a:spcAft>
            </a:pPr>
            <a:endParaRPr lang="en" sz="200" b="1" dirty="0">
              <a:solidFill>
                <a:schemeClr val="dk1"/>
              </a:solidFill>
            </a:endParaRPr>
          </a:p>
          <a:p>
            <a:pPr marR="12700" algn="just">
              <a:lnSpc>
                <a:spcPct val="115000"/>
              </a:lnSpc>
              <a:spcBef>
                <a:spcPts val="400"/>
              </a:spcBef>
              <a:spcAft>
                <a:spcPts val="0"/>
              </a:spcAft>
            </a:pPr>
            <a:r>
              <a:rPr lang="en" sz="800" b="1" dirty="0" smtClean="0">
                <a:solidFill>
                  <a:schemeClr val="dk1"/>
                </a:solidFill>
              </a:rPr>
              <a:t>Decree </a:t>
            </a:r>
            <a:r>
              <a:rPr lang="en-US" sz="800" dirty="0" smtClean="0"/>
              <a:t>of </a:t>
            </a:r>
            <a:r>
              <a:rPr lang="en-US" sz="800" dirty="0"/>
              <a:t>the Government of Georgia #164 dated January 28, 2020 on </a:t>
            </a:r>
            <a:r>
              <a:rPr lang="en" sz="800" dirty="0">
                <a:solidFill>
                  <a:schemeClr val="dk1"/>
                </a:solidFill>
              </a:rPr>
              <a:t>- </a:t>
            </a:r>
            <a:r>
              <a:rPr lang="en-US" sz="800" dirty="0"/>
              <a:t>“</a:t>
            </a:r>
            <a:r>
              <a:rPr lang="ka-GE" sz="800" dirty="0"/>
              <a:t>Approval of Measures to Prevent the Possible Spread of the New Coronavirus in Georgia and Approval of an Emergency Response Plan for </a:t>
            </a:r>
            <a:r>
              <a:rPr lang="en-US" sz="800" dirty="0"/>
              <a:t>Cases Caused by COVID-19” </a:t>
            </a:r>
            <a:r>
              <a:rPr lang="en" sz="800" dirty="0">
                <a:solidFill>
                  <a:schemeClr val="dk1"/>
                </a:solidFill>
              </a:rPr>
              <a:t> </a:t>
            </a:r>
            <a:r>
              <a:rPr lang="en-US" sz="800" dirty="0">
                <a:solidFill>
                  <a:schemeClr val="dk1"/>
                </a:solidFill>
              </a:rPr>
              <a:t>amended on February 26, with the </a:t>
            </a:r>
            <a:r>
              <a:rPr lang="en-US" sz="800" dirty="0" err="1">
                <a:solidFill>
                  <a:schemeClr val="dk1"/>
                </a:solidFill>
              </a:rPr>
              <a:t>GoG</a:t>
            </a:r>
            <a:r>
              <a:rPr lang="en-US" sz="800" dirty="0">
                <a:solidFill>
                  <a:schemeClr val="dk1"/>
                </a:solidFill>
              </a:rPr>
              <a:t> Decree #377</a:t>
            </a:r>
            <a:r>
              <a:rPr lang="en" sz="800" dirty="0">
                <a:solidFill>
                  <a:schemeClr val="dk1"/>
                </a:solidFill>
              </a:rPr>
              <a:t> </a:t>
            </a:r>
            <a:endParaRPr lang="en-US" sz="800" b="1" dirty="0"/>
          </a:p>
          <a:p>
            <a:pPr marL="285750" marR="12700" indent="-285750" algn="just">
              <a:lnSpc>
                <a:spcPct val="115000"/>
              </a:lnSpc>
              <a:spcBef>
                <a:spcPts val="400"/>
              </a:spcBef>
              <a:spcAft>
                <a:spcPts val="0"/>
              </a:spcAft>
              <a:buFont typeface="Wingdings" panose="05000000000000000000" pitchFamily="2" charset="2"/>
              <a:buChar char="Ø"/>
            </a:pPr>
            <a:endParaRPr lang="en-US" dirty="0">
              <a:solidFill>
                <a:schemeClr val="dk1"/>
              </a:solidFill>
            </a:endParaRPr>
          </a:p>
          <a:p>
            <a:pPr marR="12700" lvl="0" algn="just">
              <a:lnSpc>
                <a:spcPct val="115000"/>
              </a:lnSpc>
              <a:spcBef>
                <a:spcPts val="400"/>
              </a:spcBef>
              <a:spcAft>
                <a:spcPts val="0"/>
              </a:spcAft>
            </a:pPr>
            <a:endParaRPr sz="1200" dirty="0">
              <a:solidFill>
                <a:schemeClr val="dk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62374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xEl>
                                              <p:pRg st="0" end="0"/>
                                            </p:txEl>
                                          </p:spTgt>
                                        </p:tgtEl>
                                        <p:attrNameLst>
                                          <p:attrName>style.visibility</p:attrName>
                                        </p:attrNameLst>
                                      </p:cBhvr>
                                      <p:to>
                                        <p:strVal val="visible"/>
                                      </p:to>
                                    </p:set>
                                    <p:animEffect transition="in" filter="fade">
                                      <p:cBhvr>
                                        <p:cTn id="7" dur="500"/>
                                        <p:tgtEl>
                                          <p:spTgt spid="1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
                                            <p:txEl>
                                              <p:pRg st="2" end="2"/>
                                            </p:txEl>
                                          </p:spTgt>
                                        </p:tgtEl>
                                        <p:attrNameLst>
                                          <p:attrName>style.visibility</p:attrName>
                                        </p:attrNameLst>
                                      </p:cBhvr>
                                      <p:to>
                                        <p:strVal val="visible"/>
                                      </p:to>
                                    </p:set>
                                    <p:animEffect transition="in" filter="fade">
                                      <p:cBhvr>
                                        <p:cTn id="12" dur="500"/>
                                        <p:tgtEl>
                                          <p:spTgt spid="13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6">
                                            <p:txEl>
                                              <p:pRg st="3" end="3"/>
                                            </p:txEl>
                                          </p:spTgt>
                                        </p:tgtEl>
                                        <p:attrNameLst>
                                          <p:attrName>style.visibility</p:attrName>
                                        </p:attrNameLst>
                                      </p:cBhvr>
                                      <p:to>
                                        <p:strVal val="visible"/>
                                      </p:to>
                                    </p:set>
                                    <p:animEffect transition="in" filter="fade">
                                      <p:cBhvr>
                                        <p:cTn id="17" dur="500"/>
                                        <p:tgtEl>
                                          <p:spTgt spid="13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6">
                                            <p:txEl>
                                              <p:pRg st="4" end="4"/>
                                            </p:txEl>
                                          </p:spTgt>
                                        </p:tgtEl>
                                        <p:attrNameLst>
                                          <p:attrName>style.visibility</p:attrName>
                                        </p:attrNameLst>
                                      </p:cBhvr>
                                      <p:to>
                                        <p:strVal val="visible"/>
                                      </p:to>
                                    </p:set>
                                    <p:animEffect transition="in" filter="fade">
                                      <p:cBhvr>
                                        <p:cTn id="22" dur="500"/>
                                        <p:tgtEl>
                                          <p:spTgt spid="13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6">
                                            <p:txEl>
                                              <p:pRg st="5" end="5"/>
                                            </p:txEl>
                                          </p:spTgt>
                                        </p:tgtEl>
                                        <p:attrNameLst>
                                          <p:attrName>style.visibility</p:attrName>
                                        </p:attrNameLst>
                                      </p:cBhvr>
                                      <p:to>
                                        <p:strVal val="visible"/>
                                      </p:to>
                                    </p:set>
                                    <p:animEffect transition="in" filter="fade">
                                      <p:cBhvr>
                                        <p:cTn id="27" dur="500"/>
                                        <p:tgtEl>
                                          <p:spTgt spid="13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6">
                                            <p:txEl>
                                              <p:pRg st="6" end="6"/>
                                            </p:txEl>
                                          </p:spTgt>
                                        </p:tgtEl>
                                        <p:attrNameLst>
                                          <p:attrName>style.visibility</p:attrName>
                                        </p:attrNameLst>
                                      </p:cBhvr>
                                      <p:to>
                                        <p:strVal val="visible"/>
                                      </p:to>
                                    </p:set>
                                    <p:animEffect transition="in" filter="fade">
                                      <p:cBhvr>
                                        <p:cTn id="32" dur="500"/>
                                        <p:tgtEl>
                                          <p:spTgt spid="13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6">
                                            <p:txEl>
                                              <p:pRg st="8" end="8"/>
                                            </p:txEl>
                                          </p:spTgt>
                                        </p:tgtEl>
                                        <p:attrNameLst>
                                          <p:attrName>style.visibility</p:attrName>
                                        </p:attrNameLst>
                                      </p:cBhvr>
                                      <p:to>
                                        <p:strVal val="visible"/>
                                      </p:to>
                                    </p:set>
                                    <p:animEffect transition="in" filter="fade">
                                      <p:cBhvr>
                                        <p:cTn id="37" dur="500"/>
                                        <p:tgtEl>
                                          <p:spTgt spid="136">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6">
                                            <p:txEl>
                                              <p:pRg st="10" end="10"/>
                                            </p:txEl>
                                          </p:spTgt>
                                        </p:tgtEl>
                                        <p:attrNameLst>
                                          <p:attrName>style.visibility</p:attrName>
                                        </p:attrNameLst>
                                      </p:cBhvr>
                                      <p:to>
                                        <p:strVal val="visible"/>
                                      </p:to>
                                    </p:set>
                                    <p:animEffect transition="in" filter="fade">
                                      <p:cBhvr>
                                        <p:cTn id="42" dur="500"/>
                                        <p:tgtEl>
                                          <p:spTgt spid="13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body" idx="1"/>
          </p:nvPr>
        </p:nvSpPr>
        <p:spPr>
          <a:xfrm>
            <a:off x="250275" y="1653167"/>
            <a:ext cx="8520600" cy="47040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chemeClr val="dk1"/>
              </a:buClr>
              <a:buSzPts val="1800"/>
              <a:buChar char="➢"/>
            </a:pPr>
            <a:r>
              <a:rPr lang="en" sz="1800" dirty="0">
                <a:solidFill>
                  <a:schemeClr val="dk1"/>
                </a:solidFill>
              </a:rPr>
              <a:t>For travelers from the high-risk countries </a:t>
            </a:r>
            <a:endParaRPr sz="1800" dirty="0">
              <a:solidFill>
                <a:schemeClr val="dk1"/>
              </a:solidFill>
            </a:endParaRPr>
          </a:p>
          <a:p>
            <a:pPr marL="457200" lvl="0" indent="-342900" algn="l" rtl="0">
              <a:lnSpc>
                <a:spcPct val="150000"/>
              </a:lnSpc>
              <a:spcBef>
                <a:spcPts val="0"/>
              </a:spcBef>
              <a:spcAft>
                <a:spcPts val="0"/>
              </a:spcAft>
              <a:buClr>
                <a:schemeClr val="dk1"/>
              </a:buClr>
              <a:buSzPts val="1800"/>
              <a:buChar char="➢"/>
            </a:pPr>
            <a:r>
              <a:rPr lang="en" sz="1800" dirty="0">
                <a:solidFill>
                  <a:schemeClr val="dk1"/>
                </a:solidFill>
              </a:rPr>
              <a:t>Developed in three languages (Georgian, English, and Chinese)</a:t>
            </a:r>
            <a:endParaRPr sz="1800" dirty="0">
              <a:solidFill>
                <a:schemeClr val="dk1"/>
              </a:solidFill>
            </a:endParaRPr>
          </a:p>
          <a:p>
            <a:pPr marL="457200" lvl="0" indent="-342900" algn="l" rtl="0">
              <a:lnSpc>
                <a:spcPct val="150000"/>
              </a:lnSpc>
              <a:spcBef>
                <a:spcPts val="0"/>
              </a:spcBef>
              <a:spcAft>
                <a:spcPts val="0"/>
              </a:spcAft>
              <a:buClr>
                <a:schemeClr val="dk1"/>
              </a:buClr>
              <a:buSzPts val="1800"/>
              <a:buChar char="➢"/>
            </a:pPr>
            <a:r>
              <a:rPr lang="en" sz="1800" dirty="0">
                <a:solidFill>
                  <a:schemeClr val="dk1"/>
                </a:solidFill>
              </a:rPr>
              <a:t>Distributed at the borders</a:t>
            </a:r>
            <a:endParaRPr sz="1800" dirty="0">
              <a:solidFill>
                <a:schemeClr val="dk1"/>
              </a:solidFill>
            </a:endParaRPr>
          </a:p>
          <a:p>
            <a:pPr marL="0" lvl="0" indent="0" algn="l" rtl="0">
              <a:lnSpc>
                <a:spcPct val="150000"/>
              </a:lnSpc>
              <a:spcBef>
                <a:spcPts val="1600"/>
              </a:spcBef>
              <a:spcAft>
                <a:spcPts val="0"/>
              </a:spcAft>
              <a:buNone/>
            </a:pPr>
            <a:endParaRPr sz="1800" dirty="0">
              <a:solidFill>
                <a:schemeClr val="dk1"/>
              </a:solidFill>
            </a:endParaRPr>
          </a:p>
          <a:p>
            <a:pPr marL="457200" lvl="0" indent="-342900" algn="l" rtl="0">
              <a:lnSpc>
                <a:spcPct val="150000"/>
              </a:lnSpc>
              <a:spcBef>
                <a:spcPts val="1600"/>
              </a:spcBef>
              <a:spcAft>
                <a:spcPts val="0"/>
              </a:spcAft>
              <a:buClr>
                <a:schemeClr val="dk1"/>
              </a:buClr>
              <a:buSzPts val="1800"/>
              <a:buChar char="➢"/>
            </a:pPr>
            <a:r>
              <a:rPr lang="en" sz="1800" dirty="0">
                <a:solidFill>
                  <a:schemeClr val="dk1"/>
                </a:solidFill>
              </a:rPr>
              <a:t>International travelers with travel history to </a:t>
            </a:r>
            <a:r>
              <a:rPr lang="en" sz="1800" b="1" dirty="0">
                <a:solidFill>
                  <a:schemeClr val="dk1"/>
                </a:solidFill>
              </a:rPr>
              <a:t>high-risk countries</a:t>
            </a:r>
            <a:r>
              <a:rPr lang="en" sz="1800" dirty="0">
                <a:solidFill>
                  <a:schemeClr val="dk1"/>
                </a:solidFill>
              </a:rPr>
              <a:t> are advised to monitor their health status within </a:t>
            </a:r>
            <a:r>
              <a:rPr lang="en" sz="1800" b="1" dirty="0">
                <a:solidFill>
                  <a:schemeClr val="dk1"/>
                </a:solidFill>
              </a:rPr>
              <a:t>14 days</a:t>
            </a:r>
            <a:r>
              <a:rPr lang="en" sz="1800" dirty="0">
                <a:solidFill>
                  <a:schemeClr val="dk1"/>
                </a:solidFill>
              </a:rPr>
              <a:t> and contact the health provider or use the hotline in case of symptom onset</a:t>
            </a:r>
            <a:endParaRPr sz="1800" dirty="0">
              <a:solidFill>
                <a:schemeClr val="dk1"/>
              </a:solidFill>
            </a:endParaRPr>
          </a:p>
          <a:p>
            <a:pPr marL="457200" lvl="0" indent="0" algn="l" rtl="0">
              <a:lnSpc>
                <a:spcPct val="150000"/>
              </a:lnSpc>
              <a:spcBef>
                <a:spcPts val="1600"/>
              </a:spcBef>
              <a:spcAft>
                <a:spcPts val="1600"/>
              </a:spcAft>
              <a:buNone/>
            </a:pPr>
            <a:endParaRPr sz="1800" dirty="0">
              <a:solidFill>
                <a:srgbClr val="000000"/>
              </a:solidFill>
            </a:endParaRPr>
          </a:p>
        </p:txBody>
      </p:sp>
      <p:sp>
        <p:nvSpPr>
          <p:cNvPr id="101" name="Google Shape;101;p2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
        <p:nvSpPr>
          <p:cNvPr id="102" name="Google Shape;102;p20"/>
          <p:cNvSpPr txBox="1"/>
          <p:nvPr/>
        </p:nvSpPr>
        <p:spPr>
          <a:xfrm>
            <a:off x="515891" y="533400"/>
            <a:ext cx="8028600" cy="146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dirty="0">
                <a:latin typeface="+mj-lt"/>
              </a:rPr>
              <a:t>Information materials:</a:t>
            </a:r>
            <a:endParaRPr sz="3400" dirty="0">
              <a:latin typeface="+mj-lt"/>
            </a:endParaRPr>
          </a:p>
          <a:p>
            <a:pPr marL="0" lvl="0" indent="0" algn="l" rtl="0">
              <a:spcBef>
                <a:spcPts val="0"/>
              </a:spcBef>
              <a:spcAft>
                <a:spcPts val="0"/>
              </a:spcAft>
              <a:buNone/>
            </a:pPr>
            <a:endParaRPr sz="3400" dirty="0">
              <a:latin typeface="+mj-lt"/>
            </a:endParaRPr>
          </a:p>
        </p:txBody>
      </p:sp>
    </p:spTree>
    <p:extLst>
      <p:ext uri="{BB962C8B-B14F-4D97-AF65-F5344CB8AC3E}">
        <p14:creationId xmlns:p14="http://schemas.microsoft.com/office/powerpoint/2010/main" val="98539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10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10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Effect transition="in" filter="fade">
                                      <p:cBhvr>
                                        <p:cTn id="17" dur="1000"/>
                                        <p:tgtEl>
                                          <p:spTgt spid="1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0">
                                            <p:txEl>
                                              <p:pRg st="4" end="4"/>
                                            </p:txEl>
                                          </p:spTgt>
                                        </p:tgtEl>
                                        <p:attrNameLst>
                                          <p:attrName>style.visibility</p:attrName>
                                        </p:attrNameLst>
                                      </p:cBhvr>
                                      <p:to>
                                        <p:strVal val="visible"/>
                                      </p:to>
                                    </p:set>
                                    <p:animEffect transition="in" filter="fade">
                                      <p:cBhvr>
                                        <p:cTn id="22" dur="1000"/>
                                        <p:tgtEl>
                                          <p:spTgt spid="1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body" idx="1"/>
          </p:nvPr>
        </p:nvSpPr>
        <p:spPr>
          <a:xfrm>
            <a:off x="250275" y="1695300"/>
            <a:ext cx="8520600" cy="47040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chemeClr val="dk1"/>
              </a:buClr>
              <a:buSzPts val="1800"/>
              <a:buChar char="➢"/>
            </a:pPr>
            <a:r>
              <a:rPr lang="en" sz="2000" dirty="0">
                <a:solidFill>
                  <a:schemeClr val="dk1"/>
                </a:solidFill>
              </a:rPr>
              <a:t>Referred to the infectious diseases hospitals </a:t>
            </a:r>
            <a:endParaRPr sz="2000" dirty="0">
              <a:solidFill>
                <a:schemeClr val="dk1"/>
              </a:solidFill>
            </a:endParaRPr>
          </a:p>
          <a:p>
            <a:pPr marL="914400" lvl="1" indent="-342900" algn="l" rtl="0">
              <a:lnSpc>
                <a:spcPct val="150000"/>
              </a:lnSpc>
              <a:spcBef>
                <a:spcPts val="0"/>
              </a:spcBef>
              <a:spcAft>
                <a:spcPts val="0"/>
              </a:spcAft>
              <a:buClr>
                <a:schemeClr val="dk1"/>
              </a:buClr>
              <a:buSzPts val="1800"/>
              <a:buChar char="○"/>
            </a:pPr>
            <a:r>
              <a:rPr lang="en" sz="2000" dirty="0">
                <a:solidFill>
                  <a:schemeClr val="dk1"/>
                </a:solidFill>
              </a:rPr>
              <a:t>In Tbilisi, Kutaisi, </a:t>
            </a:r>
            <a:r>
              <a:rPr lang="en" sz="2000" dirty="0" smtClean="0">
                <a:solidFill>
                  <a:schemeClr val="dk1"/>
                </a:solidFill>
              </a:rPr>
              <a:t>Batumi</a:t>
            </a:r>
            <a:endParaRPr sz="2000" dirty="0">
              <a:solidFill>
                <a:schemeClr val="dk1"/>
              </a:solidFill>
            </a:endParaRPr>
          </a:p>
          <a:p>
            <a:pPr marL="914400" lvl="1" indent="-342900" algn="l" rtl="0">
              <a:lnSpc>
                <a:spcPct val="150000"/>
              </a:lnSpc>
              <a:spcBef>
                <a:spcPts val="0"/>
              </a:spcBef>
              <a:spcAft>
                <a:spcPts val="0"/>
              </a:spcAft>
              <a:buClr>
                <a:schemeClr val="dk1"/>
              </a:buClr>
              <a:buSzPts val="1800"/>
              <a:buChar char="○"/>
            </a:pPr>
            <a:r>
              <a:rPr lang="en" sz="2000" dirty="0">
                <a:solidFill>
                  <a:schemeClr val="dk1"/>
                </a:solidFill>
              </a:rPr>
              <a:t>by specially equipped reanimobiles </a:t>
            </a:r>
            <a:endParaRPr sz="2000" dirty="0">
              <a:solidFill>
                <a:schemeClr val="dk1"/>
              </a:solidFill>
            </a:endParaRPr>
          </a:p>
          <a:p>
            <a:pPr marL="457200" lvl="0" indent="0" algn="l" rtl="0">
              <a:lnSpc>
                <a:spcPct val="150000"/>
              </a:lnSpc>
              <a:spcBef>
                <a:spcPts val="1600"/>
              </a:spcBef>
              <a:spcAft>
                <a:spcPts val="0"/>
              </a:spcAft>
              <a:buNone/>
            </a:pPr>
            <a:endParaRPr dirty="0">
              <a:solidFill>
                <a:schemeClr val="dk1"/>
              </a:solidFill>
            </a:endParaRPr>
          </a:p>
          <a:p>
            <a:pPr marL="457200" lvl="0" indent="0" algn="l" rtl="0">
              <a:lnSpc>
                <a:spcPct val="150000"/>
              </a:lnSpc>
              <a:spcBef>
                <a:spcPts val="1600"/>
              </a:spcBef>
              <a:spcAft>
                <a:spcPts val="0"/>
              </a:spcAft>
              <a:buNone/>
            </a:pPr>
            <a:endParaRPr dirty="0">
              <a:solidFill>
                <a:schemeClr val="dk1"/>
              </a:solidFill>
            </a:endParaRPr>
          </a:p>
          <a:p>
            <a:pPr marL="0" lvl="0" indent="0" algn="l" rtl="0">
              <a:lnSpc>
                <a:spcPct val="150000"/>
              </a:lnSpc>
              <a:spcBef>
                <a:spcPts val="1600"/>
              </a:spcBef>
              <a:spcAft>
                <a:spcPts val="0"/>
              </a:spcAft>
              <a:buNone/>
            </a:pPr>
            <a:endParaRPr dirty="0">
              <a:solidFill>
                <a:schemeClr val="dk1"/>
              </a:solidFill>
            </a:endParaRPr>
          </a:p>
          <a:p>
            <a:pPr marL="457200" lvl="0" indent="0" algn="l" rtl="0">
              <a:lnSpc>
                <a:spcPct val="150000"/>
              </a:lnSpc>
              <a:spcBef>
                <a:spcPts val="1600"/>
              </a:spcBef>
              <a:spcAft>
                <a:spcPts val="1600"/>
              </a:spcAft>
              <a:buNone/>
            </a:pPr>
            <a:endParaRPr dirty="0">
              <a:solidFill>
                <a:srgbClr val="000000"/>
              </a:solidFill>
            </a:endParaRPr>
          </a:p>
        </p:txBody>
      </p:sp>
      <p:sp>
        <p:nvSpPr>
          <p:cNvPr id="108" name="Google Shape;108;p2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sp>
        <p:nvSpPr>
          <p:cNvPr id="109" name="Google Shape;109;p21"/>
          <p:cNvSpPr txBox="1"/>
          <p:nvPr/>
        </p:nvSpPr>
        <p:spPr>
          <a:xfrm>
            <a:off x="519663" y="685800"/>
            <a:ext cx="8028600" cy="76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In case of suspected symptoms</a:t>
            </a:r>
            <a:r>
              <a:rPr lang="en" sz="3200" dirty="0" smtClean="0"/>
              <a:t>:</a:t>
            </a:r>
            <a:endParaRPr sz="3200" dirty="0"/>
          </a:p>
        </p:txBody>
      </p:sp>
    </p:spTree>
    <p:extLst>
      <p:ext uri="{BB962C8B-B14F-4D97-AF65-F5344CB8AC3E}">
        <p14:creationId xmlns:p14="http://schemas.microsoft.com/office/powerpoint/2010/main" val="270383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xEl>
                                              <p:pRg st="0" end="0"/>
                                            </p:txEl>
                                          </p:spTgt>
                                        </p:tgtEl>
                                        <p:attrNameLst>
                                          <p:attrName>style.visibility</p:attrName>
                                        </p:attrNameLst>
                                      </p:cBhvr>
                                      <p:to>
                                        <p:strVal val="visible"/>
                                      </p:to>
                                    </p:set>
                                    <p:animEffect transition="in" filter="fade">
                                      <p:cBhvr>
                                        <p:cTn id="7" dur="1000"/>
                                        <p:tgtEl>
                                          <p:spTgt spid="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7">
                                            <p:txEl>
                                              <p:pRg st="1" end="1"/>
                                            </p:txEl>
                                          </p:spTgt>
                                        </p:tgtEl>
                                        <p:attrNameLst>
                                          <p:attrName>style.visibility</p:attrName>
                                        </p:attrNameLst>
                                      </p:cBhvr>
                                      <p:to>
                                        <p:strVal val="visible"/>
                                      </p:to>
                                    </p:set>
                                    <p:animEffect transition="in" filter="fade">
                                      <p:cBhvr>
                                        <p:cTn id="12" dur="1000"/>
                                        <p:tgtEl>
                                          <p:spTgt spid="1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7">
                                            <p:txEl>
                                              <p:pRg st="2" end="2"/>
                                            </p:txEl>
                                          </p:spTgt>
                                        </p:tgtEl>
                                        <p:attrNameLst>
                                          <p:attrName>style.visibility</p:attrName>
                                        </p:attrNameLst>
                                      </p:cBhvr>
                                      <p:to>
                                        <p:strVal val="visible"/>
                                      </p:to>
                                    </p:set>
                                    <p:animEffect transition="in" filter="fade">
                                      <p:cBhvr>
                                        <p:cTn id="17" dur="1000"/>
                                        <p:tgtEl>
                                          <p:spTgt spid="1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body" idx="1"/>
          </p:nvPr>
        </p:nvSpPr>
        <p:spPr>
          <a:xfrm>
            <a:off x="250275" y="1695300"/>
            <a:ext cx="8520600" cy="26000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chemeClr val="dk1"/>
              </a:buClr>
              <a:buSzPts val="1800"/>
              <a:buChar char="➢"/>
            </a:pPr>
            <a:r>
              <a:rPr lang="en" sz="2000" dirty="0">
                <a:solidFill>
                  <a:schemeClr val="dk1"/>
                </a:solidFill>
              </a:rPr>
              <a:t>Several medical facilities and related buildings were selected  </a:t>
            </a:r>
            <a:endParaRPr sz="2000" dirty="0">
              <a:solidFill>
                <a:schemeClr val="dk1"/>
              </a:solidFill>
            </a:endParaRPr>
          </a:p>
          <a:p>
            <a:pPr marL="457200" lvl="0" indent="-342900" algn="l" rtl="0">
              <a:lnSpc>
                <a:spcPct val="150000"/>
              </a:lnSpc>
              <a:spcBef>
                <a:spcPts val="0"/>
              </a:spcBef>
              <a:spcAft>
                <a:spcPts val="0"/>
              </a:spcAft>
              <a:buClr>
                <a:schemeClr val="dk1"/>
              </a:buClr>
              <a:buSzPts val="1800"/>
              <a:buChar char="➢"/>
            </a:pPr>
            <a:r>
              <a:rPr lang="en" sz="2000" dirty="0">
                <a:solidFill>
                  <a:schemeClr val="dk1"/>
                </a:solidFill>
              </a:rPr>
              <a:t>High-risk travelers are transported to these facilities where they stay until the end of the incubation period </a:t>
            </a:r>
            <a:r>
              <a:rPr lang="en" sz="2000" dirty="0" smtClean="0">
                <a:solidFill>
                  <a:schemeClr val="dk1"/>
                </a:solidFill>
              </a:rPr>
              <a:t>(14 days)</a:t>
            </a:r>
            <a:endParaRPr sz="2000" dirty="0">
              <a:solidFill>
                <a:srgbClr val="000000"/>
              </a:solidFill>
            </a:endParaRPr>
          </a:p>
        </p:txBody>
      </p:sp>
      <p:sp>
        <p:nvSpPr>
          <p:cNvPr id="115" name="Google Shape;115;p2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sp>
        <p:nvSpPr>
          <p:cNvPr id="116" name="Google Shape;116;p22"/>
          <p:cNvSpPr txBox="1"/>
          <p:nvPr/>
        </p:nvSpPr>
        <p:spPr>
          <a:xfrm>
            <a:off x="665725" y="609600"/>
            <a:ext cx="8028600" cy="90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t>For the quarantine purposes</a:t>
            </a:r>
            <a:r>
              <a:rPr lang="en" sz="3000" dirty="0" smtClean="0"/>
              <a:t>:</a:t>
            </a:r>
            <a:endParaRPr sz="3000" dirty="0"/>
          </a:p>
        </p:txBody>
      </p:sp>
    </p:spTree>
    <p:extLst>
      <p:ext uri="{BB962C8B-B14F-4D97-AF65-F5344CB8AC3E}">
        <p14:creationId xmlns:p14="http://schemas.microsoft.com/office/powerpoint/2010/main" val="253210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animEffect transition="in" filter="fade">
                                      <p:cBhvr>
                                        <p:cTn id="7" dur="1000"/>
                                        <p:tgtEl>
                                          <p:spTgt spid="1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4">
                                            <p:txEl>
                                              <p:pRg st="1" end="1"/>
                                            </p:txEl>
                                          </p:spTgt>
                                        </p:tgtEl>
                                        <p:attrNameLst>
                                          <p:attrName>style.visibility</p:attrName>
                                        </p:attrNameLst>
                                      </p:cBhvr>
                                      <p:to>
                                        <p:strVal val="visible"/>
                                      </p:to>
                                    </p:set>
                                    <p:animEffect transition="in" filter="fade">
                                      <p:cBhvr>
                                        <p:cTn id="12" dur="1000"/>
                                        <p:tgtEl>
                                          <p:spTgt spid="1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dirty="0"/>
              <a:t>Current situation in Georgia</a:t>
            </a:r>
            <a:endParaRPr sz="4000" dirty="0"/>
          </a:p>
          <a:p>
            <a:pPr marL="0" lvl="0" indent="0" algn="l" rtl="0">
              <a:spcBef>
                <a:spcPts val="0"/>
              </a:spcBef>
              <a:spcAft>
                <a:spcPts val="0"/>
              </a:spcAft>
              <a:buNone/>
            </a:pPr>
            <a:endParaRPr sz="4000" dirty="0"/>
          </a:p>
        </p:txBody>
      </p:sp>
      <p:sp>
        <p:nvSpPr>
          <p:cNvPr id="62" name="Google Shape;62;p14"/>
          <p:cNvSpPr txBox="1">
            <a:spLocks noGrp="1"/>
          </p:cNvSpPr>
          <p:nvPr>
            <p:ph type="body" idx="1"/>
          </p:nvPr>
        </p:nvSpPr>
        <p:spPr>
          <a:xfrm>
            <a:off x="311700" y="1676400"/>
            <a:ext cx="8832300" cy="4555200"/>
          </a:xfrm>
          <a:prstGeom prst="rect">
            <a:avLst/>
          </a:prstGeom>
        </p:spPr>
        <p:txBody>
          <a:bodyPr spcFirstLastPara="1" wrap="square" lIns="91425" tIns="91425" rIns="91425" bIns="91425" anchor="t" anchorCtr="0">
            <a:noAutofit/>
          </a:bodyPr>
          <a:lstStyle/>
          <a:p>
            <a:pPr marL="457200" lvl="0" indent="-342900" algn="l" rtl="0">
              <a:lnSpc>
                <a:spcPct val="200000"/>
              </a:lnSpc>
              <a:spcBef>
                <a:spcPts val="0"/>
              </a:spcBef>
              <a:spcAft>
                <a:spcPts val="0"/>
              </a:spcAft>
              <a:buClr>
                <a:srgbClr val="000000"/>
              </a:buClr>
              <a:buSzPts val="1800"/>
              <a:buChar char="-"/>
            </a:pPr>
            <a:r>
              <a:rPr lang="en" sz="1800" dirty="0">
                <a:solidFill>
                  <a:srgbClr val="000000"/>
                </a:solidFill>
                <a:latin typeface="+mj-lt"/>
                <a:cs typeface="Arial" panose="020B0604020202020204" pitchFamily="34" charset="0"/>
              </a:rPr>
              <a:t>As of </a:t>
            </a:r>
            <a:r>
              <a:rPr lang="en" sz="1800" b="1" dirty="0">
                <a:solidFill>
                  <a:srgbClr val="000000"/>
                </a:solidFill>
                <a:latin typeface="+mj-lt"/>
                <a:cs typeface="Arial" panose="020B0604020202020204" pitchFamily="34" charset="0"/>
              </a:rPr>
              <a:t>March 6, 2020</a:t>
            </a:r>
            <a:r>
              <a:rPr lang="en" sz="1800" dirty="0">
                <a:solidFill>
                  <a:srgbClr val="000000"/>
                </a:solidFill>
                <a:latin typeface="+mj-lt"/>
                <a:cs typeface="Arial" panose="020B0604020202020204" pitchFamily="34" charset="0"/>
              </a:rPr>
              <a:t>, four confirmed COVID-19 cases are registered in Georgia</a:t>
            </a:r>
            <a:endParaRPr sz="1800" dirty="0">
              <a:solidFill>
                <a:srgbClr val="000000"/>
              </a:solidFill>
              <a:latin typeface="+mj-lt"/>
              <a:cs typeface="Arial" panose="020B0604020202020204" pitchFamily="34" charset="0"/>
            </a:endParaRPr>
          </a:p>
          <a:p>
            <a:pPr marL="457200" lvl="0" indent="-342900" algn="l" rtl="0">
              <a:lnSpc>
                <a:spcPct val="200000"/>
              </a:lnSpc>
              <a:spcBef>
                <a:spcPts val="0"/>
              </a:spcBef>
              <a:spcAft>
                <a:spcPts val="0"/>
              </a:spcAft>
              <a:buClr>
                <a:srgbClr val="000000"/>
              </a:buClr>
              <a:buSzPts val="1800"/>
              <a:buChar char="-"/>
            </a:pPr>
            <a:r>
              <a:rPr lang="en" sz="1800" dirty="0">
                <a:solidFill>
                  <a:srgbClr val="000000"/>
                </a:solidFill>
                <a:latin typeface="+mj-lt"/>
                <a:cs typeface="Arial" panose="020B0604020202020204" pitchFamily="34" charset="0"/>
              </a:rPr>
              <a:t>All 4 cases had  travel history to the highly affected  places</a:t>
            </a:r>
            <a:endParaRPr sz="1800" dirty="0">
              <a:solidFill>
                <a:srgbClr val="000000"/>
              </a:solidFill>
              <a:latin typeface="+mj-lt"/>
              <a:cs typeface="Arial" panose="020B0604020202020204" pitchFamily="34" charset="0"/>
            </a:endParaRPr>
          </a:p>
          <a:p>
            <a:pPr marL="914400" lvl="1" indent="-330200" algn="l" rtl="0">
              <a:lnSpc>
                <a:spcPct val="200000"/>
              </a:lnSpc>
              <a:spcBef>
                <a:spcPts val="0"/>
              </a:spcBef>
              <a:spcAft>
                <a:spcPts val="0"/>
              </a:spcAft>
              <a:buClr>
                <a:srgbClr val="000000"/>
              </a:buClr>
              <a:buSzPts val="1600"/>
              <a:buChar char="-"/>
            </a:pPr>
            <a:r>
              <a:rPr lang="en" sz="1800" i="1" dirty="0">
                <a:solidFill>
                  <a:srgbClr val="000000"/>
                </a:solidFill>
                <a:latin typeface="+mj-lt"/>
                <a:cs typeface="Arial" panose="020B0604020202020204" pitchFamily="34" charset="0"/>
              </a:rPr>
              <a:t>2 in Iran and 2 in northern Italy </a:t>
            </a:r>
            <a:endParaRPr sz="1800" i="1" dirty="0">
              <a:solidFill>
                <a:srgbClr val="000000"/>
              </a:solidFill>
              <a:latin typeface="+mj-lt"/>
              <a:cs typeface="Arial" panose="020B0604020202020204" pitchFamily="34" charset="0"/>
            </a:endParaRPr>
          </a:p>
          <a:p>
            <a:pPr marL="457200" lvl="0" indent="-342900" algn="l" rtl="0">
              <a:lnSpc>
                <a:spcPct val="200000"/>
              </a:lnSpc>
              <a:spcBef>
                <a:spcPts val="0"/>
              </a:spcBef>
              <a:spcAft>
                <a:spcPts val="0"/>
              </a:spcAft>
              <a:buClr>
                <a:srgbClr val="000000"/>
              </a:buClr>
              <a:buSzPts val="1800"/>
              <a:buChar char="-"/>
            </a:pPr>
            <a:r>
              <a:rPr lang="en" sz="1800" dirty="0">
                <a:solidFill>
                  <a:srgbClr val="000000"/>
                </a:solidFill>
                <a:latin typeface="+mj-lt"/>
                <a:cs typeface="Arial" panose="020B0604020202020204" pitchFamily="34" charset="0"/>
              </a:rPr>
              <a:t>All of them are under the treatment in the isolated wards </a:t>
            </a:r>
            <a:endParaRPr sz="1800" dirty="0">
              <a:solidFill>
                <a:srgbClr val="000000"/>
              </a:solidFill>
              <a:latin typeface="+mj-lt"/>
              <a:cs typeface="Arial" panose="020B0604020202020204" pitchFamily="34" charset="0"/>
            </a:endParaRPr>
          </a:p>
          <a:p>
            <a:pPr marL="457200" lvl="0" indent="-342900" algn="l" rtl="0">
              <a:lnSpc>
                <a:spcPct val="200000"/>
              </a:lnSpc>
              <a:spcBef>
                <a:spcPts val="0"/>
              </a:spcBef>
              <a:spcAft>
                <a:spcPts val="0"/>
              </a:spcAft>
              <a:buClr>
                <a:srgbClr val="000000"/>
              </a:buClr>
              <a:buSzPts val="1800"/>
              <a:buChar char="-"/>
            </a:pPr>
            <a:r>
              <a:rPr lang="en" sz="1800" dirty="0">
                <a:solidFill>
                  <a:srgbClr val="000000"/>
                </a:solidFill>
                <a:latin typeface="+mj-lt"/>
                <a:cs typeface="Arial" panose="020B0604020202020204" pitchFamily="34" charset="0"/>
              </a:rPr>
              <a:t>All patients’ health conditions are stable </a:t>
            </a:r>
            <a:endParaRPr sz="1800" dirty="0">
              <a:solidFill>
                <a:srgbClr val="000000"/>
              </a:solidFill>
              <a:latin typeface="+mj-lt"/>
              <a:cs typeface="Arial" panose="020B0604020202020204" pitchFamily="34" charset="0"/>
            </a:endParaRPr>
          </a:p>
        </p:txBody>
      </p:sp>
      <p:sp>
        <p:nvSpPr>
          <p:cNvPr id="63" name="Google Shape;63;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spTree>
    <p:extLst>
      <p:ext uri="{BB962C8B-B14F-4D97-AF65-F5344CB8AC3E}">
        <p14:creationId xmlns:p14="http://schemas.microsoft.com/office/powerpoint/2010/main" val="19808220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body" idx="1"/>
          </p:nvPr>
        </p:nvSpPr>
        <p:spPr>
          <a:xfrm>
            <a:off x="-152400" y="914400"/>
            <a:ext cx="9173700" cy="4704000"/>
          </a:xfrm>
          <a:prstGeom prst="rect">
            <a:avLst/>
          </a:prstGeom>
        </p:spPr>
        <p:txBody>
          <a:bodyPr spcFirstLastPara="1" wrap="square" lIns="91425" tIns="91425" rIns="91425" bIns="91425" anchor="t" anchorCtr="0">
            <a:noAutofit/>
          </a:bodyPr>
          <a:lstStyle/>
          <a:p>
            <a:pPr marL="425450" marR="12700" lvl="0" indent="-285750" algn="just">
              <a:lnSpc>
                <a:spcPct val="115000"/>
              </a:lnSpc>
              <a:spcBef>
                <a:spcPts val="400"/>
              </a:spcBef>
              <a:buClr>
                <a:schemeClr val="dk1"/>
              </a:buClr>
              <a:buSzPts val="1400"/>
              <a:buFont typeface="Wingdings" panose="05000000000000000000" pitchFamily="2" charset="2"/>
              <a:buChar char="Ø"/>
            </a:pPr>
            <a:r>
              <a:rPr lang="en-US" sz="1800" dirty="0">
                <a:solidFill>
                  <a:srgbClr val="000000"/>
                </a:solidFill>
              </a:rPr>
              <a:t>February 26, 2020 - A case of COVID-19 was confirmed in a 50-year-old male resident of Georgia </a:t>
            </a:r>
            <a:endParaRPr lang="en-US" sz="1800" dirty="0" smtClean="0">
              <a:solidFill>
                <a:srgbClr val="000000"/>
              </a:solidFill>
            </a:endParaRPr>
          </a:p>
          <a:p>
            <a:pPr marL="882650" marR="12700" lvl="1" indent="-285750" algn="just">
              <a:lnSpc>
                <a:spcPct val="115000"/>
              </a:lnSpc>
              <a:spcBef>
                <a:spcPts val="400"/>
              </a:spcBef>
              <a:buClr>
                <a:schemeClr val="dk1"/>
              </a:buClr>
              <a:buFont typeface="Wingdings" panose="05000000000000000000" pitchFamily="2" charset="2"/>
              <a:buChar char="Ø"/>
            </a:pPr>
            <a:r>
              <a:rPr lang="en-US" sz="1400" dirty="0" smtClean="0">
                <a:solidFill>
                  <a:srgbClr val="000000"/>
                </a:solidFill>
              </a:rPr>
              <a:t>Has </a:t>
            </a:r>
            <a:r>
              <a:rPr lang="en-US" sz="1400" dirty="0">
                <a:solidFill>
                  <a:srgbClr val="000000"/>
                </a:solidFill>
              </a:rPr>
              <a:t>a history of travel to Iran (Tehran, Kashan, Qom). </a:t>
            </a:r>
            <a:endParaRPr lang="en-US" sz="1400" dirty="0" smtClean="0">
              <a:solidFill>
                <a:srgbClr val="000000"/>
              </a:solidFill>
            </a:endParaRPr>
          </a:p>
          <a:p>
            <a:pPr marL="882650" marR="12700" lvl="1" indent="-285750" algn="just">
              <a:lnSpc>
                <a:spcPct val="115000"/>
              </a:lnSpc>
              <a:spcBef>
                <a:spcPts val="400"/>
              </a:spcBef>
              <a:buClr>
                <a:schemeClr val="dk1"/>
              </a:buClr>
              <a:buFont typeface="Wingdings" panose="05000000000000000000" pitchFamily="2" charset="2"/>
              <a:buChar char="Ø"/>
            </a:pPr>
            <a:r>
              <a:rPr lang="en-US" sz="1400" dirty="0" smtClean="0">
                <a:solidFill>
                  <a:srgbClr val="000000"/>
                </a:solidFill>
              </a:rPr>
              <a:t>Identified </a:t>
            </a:r>
            <a:r>
              <a:rPr lang="en-US" sz="1400" dirty="0">
                <a:solidFill>
                  <a:srgbClr val="000000"/>
                </a:solidFill>
              </a:rPr>
              <a:t>at the point of entry while traveling from Iran to Georgia via Azerbaijan. </a:t>
            </a:r>
            <a:endParaRPr lang="en-US" sz="1400" dirty="0" smtClean="0">
              <a:solidFill>
                <a:srgbClr val="000000"/>
              </a:solidFill>
            </a:endParaRPr>
          </a:p>
          <a:p>
            <a:pPr marL="882650" marR="12700" lvl="1" indent="-285750" algn="just">
              <a:lnSpc>
                <a:spcPct val="115000"/>
              </a:lnSpc>
              <a:spcBef>
                <a:spcPts val="400"/>
              </a:spcBef>
              <a:buClr>
                <a:schemeClr val="dk1"/>
              </a:buClr>
              <a:buFont typeface="Wingdings" panose="05000000000000000000" pitchFamily="2" charset="2"/>
              <a:buChar char="Ø"/>
            </a:pPr>
            <a:r>
              <a:rPr lang="en-US" sz="1400" dirty="0" smtClean="0">
                <a:solidFill>
                  <a:srgbClr val="000000"/>
                </a:solidFill>
              </a:rPr>
              <a:t>Immediately </a:t>
            </a:r>
            <a:r>
              <a:rPr lang="en-US" sz="1400" dirty="0">
                <a:solidFill>
                  <a:srgbClr val="000000"/>
                </a:solidFill>
              </a:rPr>
              <a:t>hospitalized to Infectious Diseases, AIDS and Clinical Immunology Research Center (</a:t>
            </a:r>
            <a:r>
              <a:rPr lang="en-US" sz="1400" dirty="0" smtClean="0">
                <a:solidFill>
                  <a:srgbClr val="000000"/>
                </a:solidFill>
              </a:rPr>
              <a:t>IDACIRC)</a:t>
            </a:r>
          </a:p>
          <a:p>
            <a:pPr marL="882650" marR="12700" lvl="1" indent="-285750" algn="just">
              <a:lnSpc>
                <a:spcPct val="115000"/>
              </a:lnSpc>
              <a:spcBef>
                <a:spcPts val="400"/>
              </a:spcBef>
              <a:buClr>
                <a:schemeClr val="dk1"/>
              </a:buClr>
              <a:buFont typeface="Wingdings" panose="05000000000000000000" pitchFamily="2" charset="2"/>
              <a:buChar char="Ø"/>
            </a:pPr>
            <a:r>
              <a:rPr lang="en-US" sz="1400" dirty="0" smtClean="0">
                <a:solidFill>
                  <a:srgbClr val="000000"/>
                </a:solidFill>
              </a:rPr>
              <a:t>Tested </a:t>
            </a:r>
            <a:r>
              <a:rPr lang="en-US" sz="1400" dirty="0">
                <a:solidFill>
                  <a:srgbClr val="000000"/>
                </a:solidFill>
              </a:rPr>
              <a:t>positive for COVID-19 by Lugar Center </a:t>
            </a:r>
            <a:endParaRPr lang="en-US" sz="1400" dirty="0" smtClean="0">
              <a:solidFill>
                <a:srgbClr val="000000"/>
              </a:solidFill>
            </a:endParaRPr>
          </a:p>
          <a:p>
            <a:pPr marL="882650" marR="12700" lvl="1" indent="-285750" algn="just">
              <a:lnSpc>
                <a:spcPct val="115000"/>
              </a:lnSpc>
              <a:spcBef>
                <a:spcPts val="400"/>
              </a:spcBef>
              <a:buClr>
                <a:schemeClr val="dk1"/>
              </a:buClr>
              <a:buFont typeface="Wingdings" panose="05000000000000000000" pitchFamily="2" charset="2"/>
              <a:buChar char="Ø"/>
            </a:pPr>
            <a:r>
              <a:rPr lang="en-US" sz="1400" dirty="0" smtClean="0">
                <a:solidFill>
                  <a:srgbClr val="000000"/>
                </a:solidFill>
              </a:rPr>
              <a:t>Under </a:t>
            </a:r>
            <a:r>
              <a:rPr lang="en-US" sz="1400" dirty="0">
                <a:solidFill>
                  <a:srgbClr val="000000"/>
                </a:solidFill>
              </a:rPr>
              <a:t>isolation since the 25th of February and provided with the appropriate supportive care while also ensuring the infection does not spread. Contact tracing activities have started. </a:t>
            </a:r>
            <a:endParaRPr lang="en-US" sz="1400" dirty="0" smtClean="0">
              <a:solidFill>
                <a:srgbClr val="000000"/>
              </a:solidFill>
            </a:endParaRPr>
          </a:p>
          <a:p>
            <a:pPr marL="425450" marR="12700" lvl="0" indent="-285750" algn="just">
              <a:lnSpc>
                <a:spcPct val="115000"/>
              </a:lnSpc>
              <a:spcBef>
                <a:spcPts val="400"/>
              </a:spcBef>
              <a:buClr>
                <a:schemeClr val="dk1"/>
              </a:buClr>
              <a:buSzPts val="1400"/>
              <a:buFont typeface="Wingdings" panose="05000000000000000000" pitchFamily="2" charset="2"/>
              <a:buChar char="Ø"/>
            </a:pPr>
            <a:r>
              <a:rPr lang="en-US" sz="1800" dirty="0" smtClean="0">
                <a:solidFill>
                  <a:srgbClr val="000000"/>
                </a:solidFill>
              </a:rPr>
              <a:t>February </a:t>
            </a:r>
            <a:r>
              <a:rPr lang="en-US" sz="1800" dirty="0">
                <a:solidFill>
                  <a:srgbClr val="000000"/>
                </a:solidFill>
              </a:rPr>
              <a:t>27, 2020 - the second case of COVID-19 was confirmed in a 31 years old female, resident of </a:t>
            </a:r>
            <a:r>
              <a:rPr lang="en-US" sz="1800" dirty="0" smtClean="0">
                <a:solidFill>
                  <a:srgbClr val="000000"/>
                </a:solidFill>
              </a:rPr>
              <a:t>Georgia ; </a:t>
            </a:r>
          </a:p>
          <a:p>
            <a:pPr marL="425450" marR="12700" lvl="0" indent="-285750" algn="just">
              <a:lnSpc>
                <a:spcPct val="115000"/>
              </a:lnSpc>
              <a:spcBef>
                <a:spcPts val="400"/>
              </a:spcBef>
              <a:buClr>
                <a:schemeClr val="dk1"/>
              </a:buClr>
              <a:buSzPts val="1400"/>
              <a:buFont typeface="Wingdings" panose="05000000000000000000" pitchFamily="2" charset="2"/>
              <a:buChar char="Ø"/>
            </a:pPr>
            <a:r>
              <a:rPr lang="en-US" sz="1800" dirty="0" smtClean="0">
                <a:solidFill>
                  <a:srgbClr val="000000"/>
                </a:solidFill>
              </a:rPr>
              <a:t>February </a:t>
            </a:r>
            <a:r>
              <a:rPr lang="en-US" sz="1800" dirty="0">
                <a:solidFill>
                  <a:srgbClr val="000000"/>
                </a:solidFill>
              </a:rPr>
              <a:t>29, 2020 -  the third case of COVID-19 was confirmed in a 24 years old male patient, resident of Georgia; </a:t>
            </a:r>
            <a:endParaRPr lang="en-US" sz="1800" dirty="0" smtClean="0">
              <a:solidFill>
                <a:srgbClr val="000000"/>
              </a:solidFill>
            </a:endParaRPr>
          </a:p>
          <a:p>
            <a:pPr marL="425450" marR="12700" lvl="0" indent="-285750" algn="just">
              <a:lnSpc>
                <a:spcPct val="115000"/>
              </a:lnSpc>
              <a:spcBef>
                <a:spcPts val="400"/>
              </a:spcBef>
              <a:buClr>
                <a:schemeClr val="dk1"/>
              </a:buClr>
              <a:buSzPts val="1400"/>
              <a:buFont typeface="Wingdings" panose="05000000000000000000" pitchFamily="2" charset="2"/>
              <a:buChar char="Ø"/>
            </a:pPr>
            <a:r>
              <a:rPr lang="en-US" sz="1800" dirty="0" smtClean="0">
                <a:solidFill>
                  <a:srgbClr val="000000"/>
                </a:solidFill>
              </a:rPr>
              <a:t>March </a:t>
            </a:r>
            <a:r>
              <a:rPr lang="en-US" sz="1800" dirty="0">
                <a:solidFill>
                  <a:srgbClr val="000000"/>
                </a:solidFill>
              </a:rPr>
              <a:t>5, 2020 -  the fourth care of COVID-19 was confirmed in a 44 year old male patient, resident of Georgia; </a:t>
            </a:r>
          </a:p>
          <a:p>
            <a:pPr marL="139700" marR="12700" lvl="0" indent="0" algn="just">
              <a:lnSpc>
                <a:spcPct val="115000"/>
              </a:lnSpc>
              <a:spcBef>
                <a:spcPts val="400"/>
              </a:spcBef>
              <a:buClr>
                <a:schemeClr val="dk1"/>
              </a:buClr>
              <a:buSzPts val="1400"/>
              <a:buNone/>
            </a:pPr>
            <a:r>
              <a:rPr lang="en-US" sz="1300" i="1" dirty="0" smtClean="0">
                <a:solidFill>
                  <a:srgbClr val="000000"/>
                </a:solidFill>
              </a:rPr>
              <a:t>*</a:t>
            </a:r>
            <a:r>
              <a:rPr lang="en-US" sz="1300" i="1" dirty="0">
                <a:solidFill>
                  <a:srgbClr val="000000"/>
                </a:solidFill>
              </a:rPr>
              <a:t>In all cases, the notifications were sent to WHO according to IHR requirements. Also </a:t>
            </a:r>
            <a:r>
              <a:rPr lang="en-US" sz="1300" i="1" dirty="0" err="1">
                <a:solidFill>
                  <a:srgbClr val="000000"/>
                </a:solidFill>
              </a:rPr>
              <a:t>neighbouring</a:t>
            </a:r>
            <a:r>
              <a:rPr lang="en-US" sz="1300" i="1" dirty="0">
                <a:solidFill>
                  <a:srgbClr val="000000"/>
                </a:solidFill>
              </a:rPr>
              <a:t> countries were notified by us and by the WHO as well.</a:t>
            </a:r>
            <a:endParaRPr sz="1300" i="1" dirty="0">
              <a:solidFill>
                <a:srgbClr val="000000"/>
              </a:solidFill>
            </a:endParaRPr>
          </a:p>
        </p:txBody>
      </p:sp>
      <p:sp>
        <p:nvSpPr>
          <p:cNvPr id="122" name="Google Shape;122;p2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sp>
        <p:nvSpPr>
          <p:cNvPr id="123" name="Google Shape;123;p23"/>
          <p:cNvSpPr txBox="1"/>
          <p:nvPr/>
        </p:nvSpPr>
        <p:spPr>
          <a:xfrm>
            <a:off x="544950" y="457200"/>
            <a:ext cx="8028600" cy="73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Confirmed cases:</a:t>
            </a:r>
            <a:endParaRPr sz="2800" dirty="0"/>
          </a:p>
          <a:p>
            <a:pPr marL="0" lvl="0" indent="0" algn="l" rtl="0">
              <a:spcBef>
                <a:spcPts val="0"/>
              </a:spcBef>
              <a:spcAft>
                <a:spcPts val="0"/>
              </a:spcAft>
              <a:buNone/>
            </a:pPr>
            <a:endParaRPr sz="2800" dirty="0"/>
          </a:p>
        </p:txBody>
      </p:sp>
    </p:spTree>
    <p:extLst>
      <p:ext uri="{BB962C8B-B14F-4D97-AF65-F5344CB8AC3E}">
        <p14:creationId xmlns:p14="http://schemas.microsoft.com/office/powerpoint/2010/main" val="45880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xEl>
                                              <p:pRg st="0" end="0"/>
                                            </p:txEl>
                                          </p:spTgt>
                                        </p:tgtEl>
                                        <p:attrNameLst>
                                          <p:attrName>style.visibility</p:attrName>
                                        </p:attrNameLst>
                                      </p:cBhvr>
                                      <p:to>
                                        <p:strVal val="visible"/>
                                      </p:to>
                                    </p:set>
                                    <p:animEffect transition="in" filter="fade">
                                      <p:cBhvr>
                                        <p:cTn id="7" dur="1000"/>
                                        <p:tgtEl>
                                          <p:spTgt spid="1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1">
                                            <p:txEl>
                                              <p:pRg st="1" end="1"/>
                                            </p:txEl>
                                          </p:spTgt>
                                        </p:tgtEl>
                                        <p:attrNameLst>
                                          <p:attrName>style.visibility</p:attrName>
                                        </p:attrNameLst>
                                      </p:cBhvr>
                                      <p:to>
                                        <p:strVal val="visible"/>
                                      </p:to>
                                    </p:set>
                                    <p:animEffect transition="in" filter="fade">
                                      <p:cBhvr>
                                        <p:cTn id="12" dur="1000"/>
                                        <p:tgtEl>
                                          <p:spTgt spid="1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1">
                                            <p:txEl>
                                              <p:pRg st="2" end="2"/>
                                            </p:txEl>
                                          </p:spTgt>
                                        </p:tgtEl>
                                        <p:attrNameLst>
                                          <p:attrName>style.visibility</p:attrName>
                                        </p:attrNameLst>
                                      </p:cBhvr>
                                      <p:to>
                                        <p:strVal val="visible"/>
                                      </p:to>
                                    </p:set>
                                    <p:animEffect transition="in" filter="fade">
                                      <p:cBhvr>
                                        <p:cTn id="17" dur="1000"/>
                                        <p:tgtEl>
                                          <p:spTgt spid="1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1">
                                            <p:txEl>
                                              <p:pRg st="3" end="3"/>
                                            </p:txEl>
                                          </p:spTgt>
                                        </p:tgtEl>
                                        <p:attrNameLst>
                                          <p:attrName>style.visibility</p:attrName>
                                        </p:attrNameLst>
                                      </p:cBhvr>
                                      <p:to>
                                        <p:strVal val="visible"/>
                                      </p:to>
                                    </p:set>
                                    <p:animEffect transition="in" filter="fade">
                                      <p:cBhvr>
                                        <p:cTn id="22" dur="1000"/>
                                        <p:tgtEl>
                                          <p:spTgt spid="1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1">
                                            <p:txEl>
                                              <p:pRg st="4" end="4"/>
                                            </p:txEl>
                                          </p:spTgt>
                                        </p:tgtEl>
                                        <p:attrNameLst>
                                          <p:attrName>style.visibility</p:attrName>
                                        </p:attrNameLst>
                                      </p:cBhvr>
                                      <p:to>
                                        <p:strVal val="visible"/>
                                      </p:to>
                                    </p:set>
                                    <p:animEffect transition="in" filter="fade">
                                      <p:cBhvr>
                                        <p:cTn id="27" dur="1000"/>
                                        <p:tgtEl>
                                          <p:spTgt spid="12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1">
                                            <p:txEl>
                                              <p:pRg st="5" end="5"/>
                                            </p:txEl>
                                          </p:spTgt>
                                        </p:tgtEl>
                                        <p:attrNameLst>
                                          <p:attrName>style.visibility</p:attrName>
                                        </p:attrNameLst>
                                      </p:cBhvr>
                                      <p:to>
                                        <p:strVal val="visible"/>
                                      </p:to>
                                    </p:set>
                                    <p:animEffect transition="in" filter="fade">
                                      <p:cBhvr>
                                        <p:cTn id="32" dur="1000"/>
                                        <p:tgtEl>
                                          <p:spTgt spid="12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1">
                                            <p:txEl>
                                              <p:pRg st="6" end="6"/>
                                            </p:txEl>
                                          </p:spTgt>
                                        </p:tgtEl>
                                        <p:attrNameLst>
                                          <p:attrName>style.visibility</p:attrName>
                                        </p:attrNameLst>
                                      </p:cBhvr>
                                      <p:to>
                                        <p:strVal val="visible"/>
                                      </p:to>
                                    </p:set>
                                    <p:animEffect transition="in" filter="fade">
                                      <p:cBhvr>
                                        <p:cTn id="37" dur="1000"/>
                                        <p:tgtEl>
                                          <p:spTgt spid="12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1">
                                            <p:txEl>
                                              <p:pRg st="7" end="7"/>
                                            </p:txEl>
                                          </p:spTgt>
                                        </p:tgtEl>
                                        <p:attrNameLst>
                                          <p:attrName>style.visibility</p:attrName>
                                        </p:attrNameLst>
                                      </p:cBhvr>
                                      <p:to>
                                        <p:strVal val="visible"/>
                                      </p:to>
                                    </p:set>
                                    <p:animEffect transition="in" filter="fade">
                                      <p:cBhvr>
                                        <p:cTn id="42" dur="1000"/>
                                        <p:tgtEl>
                                          <p:spTgt spid="12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1">
                                            <p:txEl>
                                              <p:pRg st="8" end="8"/>
                                            </p:txEl>
                                          </p:spTgt>
                                        </p:tgtEl>
                                        <p:attrNameLst>
                                          <p:attrName>style.visibility</p:attrName>
                                        </p:attrNameLst>
                                      </p:cBhvr>
                                      <p:to>
                                        <p:strVal val="visible"/>
                                      </p:to>
                                    </p:set>
                                    <p:animEffect transition="in" filter="fade">
                                      <p:cBhvr>
                                        <p:cTn id="47" dur="1000"/>
                                        <p:tgtEl>
                                          <p:spTgt spid="12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1">
                                            <p:txEl>
                                              <p:pRg st="9" end="9"/>
                                            </p:txEl>
                                          </p:spTgt>
                                        </p:tgtEl>
                                        <p:attrNameLst>
                                          <p:attrName>style.visibility</p:attrName>
                                        </p:attrNameLst>
                                      </p:cBhvr>
                                      <p:to>
                                        <p:strVal val="visible"/>
                                      </p:to>
                                    </p:set>
                                    <p:animEffect transition="in" filter="fade">
                                      <p:cBhvr>
                                        <p:cTn id="52" dur="1000"/>
                                        <p:tgtEl>
                                          <p:spTgt spid="12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4"/>
          <p:cNvSpPr txBox="1">
            <a:spLocks noGrp="1"/>
          </p:cNvSpPr>
          <p:nvPr>
            <p:ph type="body" idx="1"/>
          </p:nvPr>
        </p:nvSpPr>
        <p:spPr>
          <a:xfrm>
            <a:off x="97200" y="1524000"/>
            <a:ext cx="8924100" cy="4704000"/>
          </a:xfrm>
          <a:prstGeom prst="rect">
            <a:avLst/>
          </a:prstGeom>
        </p:spPr>
        <p:txBody>
          <a:bodyPr spcFirstLastPara="1" wrap="square" lIns="91425" tIns="91425" rIns="91425" bIns="91425" anchor="t" anchorCtr="0">
            <a:noAutofit/>
          </a:bodyPr>
          <a:lstStyle/>
          <a:p>
            <a:pPr marL="914400" lvl="0" indent="-342900" algn="just" rtl="0">
              <a:spcBef>
                <a:spcPts val="1200"/>
              </a:spcBef>
              <a:spcAft>
                <a:spcPts val="0"/>
              </a:spcAft>
              <a:buClr>
                <a:srgbClr val="000000"/>
              </a:buClr>
              <a:buSzPts val="1800"/>
              <a:buChar char="➢"/>
            </a:pPr>
            <a:r>
              <a:rPr lang="en" sz="2000" dirty="0">
                <a:solidFill>
                  <a:schemeClr val="dk1"/>
                </a:solidFill>
              </a:rPr>
              <a:t>Education process in all public schools </a:t>
            </a:r>
            <a:r>
              <a:rPr lang="en" sz="2000" dirty="0" smtClean="0">
                <a:solidFill>
                  <a:schemeClr val="dk1"/>
                </a:solidFill>
              </a:rPr>
              <a:t>was </a:t>
            </a:r>
            <a:r>
              <a:rPr lang="en" sz="2000" dirty="0">
                <a:solidFill>
                  <a:schemeClr val="dk1"/>
                </a:solidFill>
              </a:rPr>
              <a:t>temporarily suspended from March 2, 2020 </a:t>
            </a:r>
            <a:endParaRPr lang="en" sz="2000" dirty="0" smtClean="0">
              <a:solidFill>
                <a:schemeClr val="dk1"/>
              </a:solidFill>
            </a:endParaRPr>
          </a:p>
          <a:p>
            <a:pPr marL="571500" lvl="0" indent="0" algn="just" rtl="0">
              <a:spcBef>
                <a:spcPts val="1200"/>
              </a:spcBef>
              <a:spcAft>
                <a:spcPts val="0"/>
              </a:spcAft>
              <a:buClr>
                <a:srgbClr val="000000"/>
              </a:buClr>
              <a:buSzPts val="1800"/>
              <a:buNone/>
            </a:pPr>
            <a:endParaRPr sz="2000" dirty="0">
              <a:solidFill>
                <a:schemeClr val="dk1"/>
              </a:solidFill>
            </a:endParaRPr>
          </a:p>
          <a:p>
            <a:pPr marL="914400" lvl="0" indent="-342900" algn="just" rtl="0">
              <a:spcBef>
                <a:spcPts val="0"/>
              </a:spcBef>
              <a:spcAft>
                <a:spcPts val="0"/>
              </a:spcAft>
              <a:buClr>
                <a:srgbClr val="000000"/>
              </a:buClr>
              <a:buSzPts val="1800"/>
              <a:buChar char="➢"/>
            </a:pPr>
            <a:r>
              <a:rPr lang="en" sz="2000" dirty="0">
                <a:solidFill>
                  <a:schemeClr val="dk1"/>
                </a:solidFill>
              </a:rPr>
              <a:t>In all educational institutions (schools, high schools, universities) from </a:t>
            </a:r>
            <a:endParaRPr lang="en" sz="2000" dirty="0" smtClean="0">
              <a:solidFill>
                <a:schemeClr val="dk1"/>
              </a:solidFill>
            </a:endParaRPr>
          </a:p>
          <a:p>
            <a:pPr marL="571500" lvl="0" indent="0" algn="just" rtl="0">
              <a:spcBef>
                <a:spcPts val="0"/>
              </a:spcBef>
              <a:spcAft>
                <a:spcPts val="0"/>
              </a:spcAft>
              <a:buClr>
                <a:srgbClr val="000000"/>
              </a:buClr>
              <a:buSzPts val="1800"/>
              <a:buNone/>
            </a:pPr>
            <a:r>
              <a:rPr lang="en" sz="2000" dirty="0">
                <a:solidFill>
                  <a:schemeClr val="dk1"/>
                </a:solidFill>
              </a:rPr>
              <a:t> </a:t>
            </a:r>
            <a:r>
              <a:rPr lang="en" sz="2000" dirty="0" smtClean="0">
                <a:solidFill>
                  <a:schemeClr val="dk1"/>
                </a:solidFill>
              </a:rPr>
              <a:t>     March 4, 2020 </a:t>
            </a:r>
            <a:endParaRPr sz="2000" dirty="0">
              <a:solidFill>
                <a:schemeClr val="dk1"/>
              </a:solidFill>
            </a:endParaRPr>
          </a:p>
          <a:p>
            <a:pPr marL="0" lvl="0" indent="0" algn="just" rtl="0">
              <a:spcBef>
                <a:spcPts val="1200"/>
              </a:spcBef>
              <a:spcAft>
                <a:spcPts val="0"/>
              </a:spcAft>
              <a:buNone/>
            </a:pPr>
            <a:endParaRPr sz="2000" dirty="0">
              <a:solidFill>
                <a:schemeClr val="dk1"/>
              </a:solidFill>
            </a:endParaRPr>
          </a:p>
          <a:p>
            <a:pPr marL="914400" lvl="0" indent="0" algn="just" rtl="0">
              <a:spcBef>
                <a:spcPts val="1200"/>
              </a:spcBef>
              <a:spcAft>
                <a:spcPts val="0"/>
              </a:spcAft>
              <a:buNone/>
            </a:pPr>
            <a:endParaRPr sz="2000" dirty="0">
              <a:solidFill>
                <a:schemeClr val="dk1"/>
              </a:solidFill>
            </a:endParaRPr>
          </a:p>
          <a:p>
            <a:pPr marL="914400" lvl="0" indent="0" algn="l" rtl="0">
              <a:lnSpc>
                <a:spcPct val="115000"/>
              </a:lnSpc>
              <a:spcBef>
                <a:spcPts val="1200"/>
              </a:spcBef>
              <a:spcAft>
                <a:spcPts val="1600"/>
              </a:spcAft>
              <a:buNone/>
            </a:pPr>
            <a:endParaRPr sz="2000" dirty="0">
              <a:solidFill>
                <a:srgbClr val="000000"/>
              </a:solidFill>
            </a:endParaRPr>
          </a:p>
        </p:txBody>
      </p:sp>
      <p:sp>
        <p:nvSpPr>
          <p:cNvPr id="129" name="Google Shape;129;p2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sp>
        <p:nvSpPr>
          <p:cNvPr id="130" name="Google Shape;130;p24"/>
          <p:cNvSpPr txBox="1"/>
          <p:nvPr/>
        </p:nvSpPr>
        <p:spPr>
          <a:xfrm>
            <a:off x="457200" y="685800"/>
            <a:ext cx="8028600" cy="67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dirty="0" smtClean="0"/>
              <a:t>Preventive measures:</a:t>
            </a:r>
            <a:endParaRPr sz="2600" dirty="0"/>
          </a:p>
          <a:p>
            <a:pPr marL="0" lvl="0" indent="0" algn="l" rtl="0">
              <a:spcBef>
                <a:spcPts val="0"/>
              </a:spcBef>
              <a:spcAft>
                <a:spcPts val="0"/>
              </a:spcAft>
              <a:buNone/>
            </a:pPr>
            <a:endParaRPr sz="2600" dirty="0"/>
          </a:p>
        </p:txBody>
      </p:sp>
    </p:spTree>
    <p:extLst>
      <p:ext uri="{BB962C8B-B14F-4D97-AF65-F5344CB8AC3E}">
        <p14:creationId xmlns:p14="http://schemas.microsoft.com/office/powerpoint/2010/main" val="404155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animEffect transition="in" filter="fade">
                                      <p:cBhvr>
                                        <p:cTn id="7" dur="1000"/>
                                        <p:tgtEl>
                                          <p:spTgt spid="1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8">
                                            <p:txEl>
                                              <p:pRg st="2" end="2"/>
                                            </p:txEl>
                                          </p:spTgt>
                                        </p:tgtEl>
                                        <p:attrNameLst>
                                          <p:attrName>style.visibility</p:attrName>
                                        </p:attrNameLst>
                                      </p:cBhvr>
                                      <p:to>
                                        <p:strVal val="visible"/>
                                      </p:to>
                                    </p:set>
                                    <p:animEffect transition="in" filter="fade">
                                      <p:cBhvr>
                                        <p:cTn id="12" dur="500"/>
                                        <p:tgtEl>
                                          <p:spTgt spid="128">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28">
                                            <p:txEl>
                                              <p:pRg st="3" end="3"/>
                                            </p:txEl>
                                          </p:spTgt>
                                        </p:tgtEl>
                                        <p:attrNameLst>
                                          <p:attrName>style.visibility</p:attrName>
                                        </p:attrNameLst>
                                      </p:cBhvr>
                                      <p:to>
                                        <p:strVal val="visible"/>
                                      </p:to>
                                    </p:set>
                                    <p:animEffect transition="in" filter="fade">
                                      <p:cBhvr>
                                        <p:cTn id="15" dur="500"/>
                                        <p:tgtEl>
                                          <p:spTgt spid="1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sp>
        <p:nvSpPr>
          <p:cNvPr id="136" name="Google Shape;136;p25"/>
          <p:cNvSpPr txBox="1"/>
          <p:nvPr/>
        </p:nvSpPr>
        <p:spPr>
          <a:xfrm>
            <a:off x="-152400" y="2286000"/>
            <a:ext cx="8861400" cy="838200"/>
          </a:xfrm>
          <a:prstGeom prst="rect">
            <a:avLst/>
          </a:prstGeom>
          <a:noFill/>
          <a:ln>
            <a:noFill/>
          </a:ln>
        </p:spPr>
        <p:txBody>
          <a:bodyPr spcFirstLastPara="1" wrap="square" lIns="91425" tIns="91425" rIns="91425" bIns="91425" anchor="t" anchorCtr="0">
            <a:noAutofit/>
          </a:bodyPr>
          <a:lstStyle/>
          <a:p>
            <a:pPr marL="571500" lvl="0" algn="ctr">
              <a:spcBef>
                <a:spcPts val="1200"/>
              </a:spcBef>
              <a:spcAft>
                <a:spcPts val="0"/>
              </a:spcAft>
              <a:buClr>
                <a:srgbClr val="000000"/>
              </a:buClr>
              <a:buSzPts val="1800"/>
            </a:pPr>
            <a:r>
              <a:rPr lang="en-US" sz="2600" dirty="0">
                <a:solidFill>
                  <a:schemeClr val="dk1"/>
                </a:solidFill>
                <a:latin typeface="+mj-lt"/>
              </a:rPr>
              <a:t>The governmental web-page </a:t>
            </a:r>
            <a:r>
              <a:rPr lang="en-US" sz="2600" u="sng" dirty="0">
                <a:solidFill>
                  <a:schemeClr val="hlink"/>
                </a:solidFill>
                <a:latin typeface="+mj-lt"/>
                <a:hlinkClick r:id="rId3"/>
              </a:rPr>
              <a:t>stopcov.ge</a:t>
            </a:r>
            <a:r>
              <a:rPr lang="en-US" sz="2600" dirty="0">
                <a:solidFill>
                  <a:schemeClr val="dk1"/>
                </a:solidFill>
                <a:latin typeface="+mj-lt"/>
              </a:rPr>
              <a:t> is functioning where information is updated on a regular basis. </a:t>
            </a:r>
          </a:p>
        </p:txBody>
      </p:sp>
    </p:spTree>
    <p:extLst>
      <p:ext uri="{BB962C8B-B14F-4D97-AF65-F5344CB8AC3E}">
        <p14:creationId xmlns:p14="http://schemas.microsoft.com/office/powerpoint/2010/main" val="10975308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a:t>
            </a:fld>
            <a:endParaRPr/>
          </a:p>
        </p:txBody>
      </p:sp>
      <p:sp>
        <p:nvSpPr>
          <p:cNvPr id="136" name="Google Shape;136;p25"/>
          <p:cNvSpPr txBox="1"/>
          <p:nvPr/>
        </p:nvSpPr>
        <p:spPr>
          <a:xfrm>
            <a:off x="210879" y="2527005"/>
            <a:ext cx="8382000" cy="762000"/>
          </a:xfrm>
          <a:prstGeom prst="rect">
            <a:avLst/>
          </a:prstGeom>
          <a:noFill/>
          <a:ln>
            <a:noFill/>
          </a:ln>
        </p:spPr>
        <p:txBody>
          <a:bodyPr spcFirstLastPara="1" wrap="square" lIns="91425" tIns="91425" rIns="91425" bIns="91425" anchor="t" anchorCtr="0">
            <a:noAutofit/>
          </a:bodyPr>
          <a:lstStyle/>
          <a:p>
            <a:pPr algn="ctr"/>
            <a:r>
              <a:rPr lang="en-US" sz="3200" dirty="0" smtClean="0">
                <a:latin typeface="+mj-lt"/>
                <a:cs typeface="Calibri" panose="020F0502020204030204" pitchFamily="34" charset="0"/>
              </a:rPr>
              <a:t>Thank you for attention!</a:t>
            </a:r>
          </a:p>
        </p:txBody>
      </p:sp>
    </p:spTree>
    <p:extLst>
      <p:ext uri="{BB962C8B-B14F-4D97-AF65-F5344CB8AC3E}">
        <p14:creationId xmlns:p14="http://schemas.microsoft.com/office/powerpoint/2010/main" val="1224794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136" name="Google Shape;136;p25"/>
          <p:cNvSpPr txBox="1"/>
          <p:nvPr/>
        </p:nvSpPr>
        <p:spPr>
          <a:xfrm>
            <a:off x="76200" y="685800"/>
            <a:ext cx="8861400" cy="4919200"/>
          </a:xfrm>
          <a:prstGeom prst="rect">
            <a:avLst/>
          </a:prstGeom>
          <a:noFill/>
          <a:ln>
            <a:noFill/>
          </a:ln>
        </p:spPr>
        <p:txBody>
          <a:bodyPr spcFirstLastPara="1" wrap="square" lIns="91425" tIns="91425" rIns="91425" bIns="91425" anchor="t" anchorCtr="0">
            <a:noAutofit/>
          </a:bodyPr>
          <a:lstStyle/>
          <a:p>
            <a:endParaRPr lang="en-US" sz="2000" dirty="0">
              <a:latin typeface="+mj-lt"/>
            </a:endParaRPr>
          </a:p>
          <a:p>
            <a:r>
              <a:rPr lang="en-US" sz="2600" b="1" dirty="0">
                <a:latin typeface="+mj-lt"/>
              </a:rPr>
              <a:t>Strategic Objectives of the Decree are</a:t>
            </a:r>
            <a:r>
              <a:rPr lang="en-US" sz="2600" b="1" dirty="0" smtClean="0">
                <a:latin typeface="+mj-lt"/>
              </a:rPr>
              <a:t>:</a:t>
            </a:r>
          </a:p>
          <a:p>
            <a:endParaRPr lang="en-US" sz="2000" b="1" dirty="0">
              <a:latin typeface="+mj-lt"/>
            </a:endParaRPr>
          </a:p>
          <a:p>
            <a:pPr marL="285750" lvl="0" indent="-285750">
              <a:lnSpc>
                <a:spcPct val="150000"/>
              </a:lnSpc>
              <a:buFont typeface="Arial" panose="020B0604020202020204" pitchFamily="34" charset="0"/>
              <a:buChar char="•"/>
            </a:pPr>
            <a:r>
              <a:rPr lang="en-US" sz="2000" b="1" dirty="0">
                <a:latin typeface="+mj-lt"/>
              </a:rPr>
              <a:t>Country preparedness </a:t>
            </a:r>
            <a:r>
              <a:rPr lang="en-US" sz="2000" dirty="0">
                <a:latin typeface="+mj-lt"/>
              </a:rPr>
              <a:t>for expected threats in case the disease is imported </a:t>
            </a:r>
          </a:p>
          <a:p>
            <a:pPr marL="285750" lvl="0" indent="-285750">
              <a:lnSpc>
                <a:spcPct val="150000"/>
              </a:lnSpc>
              <a:buFont typeface="Arial" panose="020B0604020202020204" pitchFamily="34" charset="0"/>
              <a:buChar char="•"/>
            </a:pPr>
            <a:r>
              <a:rPr lang="en-US" sz="2000" dirty="0">
                <a:latin typeface="+mj-lt"/>
              </a:rPr>
              <a:t>Measures to </a:t>
            </a:r>
            <a:r>
              <a:rPr lang="en-US" sz="2000" b="1" dirty="0">
                <a:latin typeface="+mj-lt"/>
              </a:rPr>
              <a:t>prevent or reduce </a:t>
            </a:r>
            <a:r>
              <a:rPr lang="en-US" sz="2000" dirty="0">
                <a:latin typeface="+mj-lt"/>
              </a:rPr>
              <a:t>the effects of imported and local transmission</a:t>
            </a:r>
          </a:p>
          <a:p>
            <a:pPr marL="285750" lvl="0" indent="-285750">
              <a:lnSpc>
                <a:spcPct val="150000"/>
              </a:lnSpc>
              <a:buFont typeface="Arial" panose="020B0604020202020204" pitchFamily="34" charset="0"/>
              <a:buChar char="•"/>
            </a:pPr>
            <a:r>
              <a:rPr lang="en-US" sz="2000" dirty="0">
                <a:latin typeface="+mj-lt"/>
              </a:rPr>
              <a:t>Support efforts to </a:t>
            </a:r>
            <a:r>
              <a:rPr lang="en-US" sz="2000" b="1" dirty="0">
                <a:latin typeface="+mj-lt"/>
              </a:rPr>
              <a:t>meet international regulations </a:t>
            </a:r>
            <a:r>
              <a:rPr lang="en-US" sz="2000" dirty="0">
                <a:latin typeface="+mj-lt"/>
              </a:rPr>
              <a:t>(WHO) to stop, slow down, restrict and report the outbreak of coronavirus</a:t>
            </a:r>
          </a:p>
          <a:p>
            <a:pPr marL="285750" lvl="0" indent="-285750">
              <a:lnSpc>
                <a:spcPct val="150000"/>
              </a:lnSpc>
              <a:buFont typeface="Arial" panose="020B0604020202020204" pitchFamily="34" charset="0"/>
              <a:buChar char="•"/>
            </a:pPr>
            <a:r>
              <a:rPr lang="en-US" sz="2000" b="1" dirty="0">
                <a:latin typeface="+mj-lt"/>
              </a:rPr>
              <a:t>Mobilizing health care systems </a:t>
            </a:r>
            <a:r>
              <a:rPr lang="en-US" sz="2000" dirty="0">
                <a:latin typeface="+mj-lt"/>
              </a:rPr>
              <a:t>for the treatment and assistance of patients with coronavirus through continuing provision of essential health services to the population</a:t>
            </a:r>
          </a:p>
          <a:p>
            <a:pPr marL="285750" indent="-285750">
              <a:lnSpc>
                <a:spcPct val="150000"/>
              </a:lnSpc>
              <a:buFont typeface="Arial" panose="020B0604020202020204" pitchFamily="34" charset="0"/>
              <a:buChar char="•"/>
            </a:pPr>
            <a:r>
              <a:rPr lang="en-US" sz="2000" dirty="0">
                <a:latin typeface="+mj-lt"/>
              </a:rPr>
              <a:t>Continuous </a:t>
            </a:r>
            <a:r>
              <a:rPr lang="en-US" sz="2000" b="1" dirty="0">
                <a:latin typeface="+mj-lt"/>
              </a:rPr>
              <a:t>provision of public information </a:t>
            </a:r>
            <a:r>
              <a:rPr lang="en-US" sz="2000" dirty="0">
                <a:latin typeface="+mj-lt"/>
              </a:rPr>
              <a:t>and media </a:t>
            </a:r>
            <a:r>
              <a:rPr lang="en-US" sz="2000" dirty="0" smtClean="0">
                <a:latin typeface="+mj-lt"/>
              </a:rPr>
              <a:t>engagement</a:t>
            </a:r>
            <a:endParaRPr sz="2000" dirty="0">
              <a:latin typeface="+mj-lt"/>
            </a:endParaRPr>
          </a:p>
          <a:p>
            <a:pPr marL="0" lvl="0" indent="0" algn="l" rtl="0">
              <a:spcBef>
                <a:spcPts val="0"/>
              </a:spcBef>
              <a:spcAft>
                <a:spcPts val="0"/>
              </a:spcAft>
              <a:buNone/>
            </a:pPr>
            <a:endParaRPr sz="2000" dirty="0">
              <a:latin typeface="+mj-lt"/>
            </a:endParaRPr>
          </a:p>
        </p:txBody>
      </p:sp>
    </p:spTree>
    <p:extLst>
      <p:ext uri="{BB962C8B-B14F-4D97-AF65-F5344CB8AC3E}">
        <p14:creationId xmlns:p14="http://schemas.microsoft.com/office/powerpoint/2010/main" val="26777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xEl>
                                              <p:pRg st="1" end="1"/>
                                            </p:txEl>
                                          </p:spTgt>
                                        </p:tgtEl>
                                        <p:attrNameLst>
                                          <p:attrName>style.visibility</p:attrName>
                                        </p:attrNameLst>
                                      </p:cBhvr>
                                      <p:to>
                                        <p:strVal val="visible"/>
                                      </p:to>
                                    </p:set>
                                    <p:animEffect transition="in" filter="fade">
                                      <p:cBhvr>
                                        <p:cTn id="7" dur="500"/>
                                        <p:tgtEl>
                                          <p:spTgt spid="13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
                                            <p:txEl>
                                              <p:pRg st="3" end="3"/>
                                            </p:txEl>
                                          </p:spTgt>
                                        </p:tgtEl>
                                        <p:attrNameLst>
                                          <p:attrName>style.visibility</p:attrName>
                                        </p:attrNameLst>
                                      </p:cBhvr>
                                      <p:to>
                                        <p:strVal val="visible"/>
                                      </p:to>
                                    </p:set>
                                    <p:animEffect transition="in" filter="fade">
                                      <p:cBhvr>
                                        <p:cTn id="12" dur="500"/>
                                        <p:tgtEl>
                                          <p:spTgt spid="13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6">
                                            <p:txEl>
                                              <p:pRg st="4" end="4"/>
                                            </p:txEl>
                                          </p:spTgt>
                                        </p:tgtEl>
                                        <p:attrNameLst>
                                          <p:attrName>style.visibility</p:attrName>
                                        </p:attrNameLst>
                                      </p:cBhvr>
                                      <p:to>
                                        <p:strVal val="visible"/>
                                      </p:to>
                                    </p:set>
                                    <p:animEffect transition="in" filter="fade">
                                      <p:cBhvr>
                                        <p:cTn id="17" dur="500"/>
                                        <p:tgtEl>
                                          <p:spTgt spid="13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6">
                                            <p:txEl>
                                              <p:pRg st="5" end="5"/>
                                            </p:txEl>
                                          </p:spTgt>
                                        </p:tgtEl>
                                        <p:attrNameLst>
                                          <p:attrName>style.visibility</p:attrName>
                                        </p:attrNameLst>
                                      </p:cBhvr>
                                      <p:to>
                                        <p:strVal val="visible"/>
                                      </p:to>
                                    </p:set>
                                    <p:animEffect transition="in" filter="fade">
                                      <p:cBhvr>
                                        <p:cTn id="22" dur="500"/>
                                        <p:tgtEl>
                                          <p:spTgt spid="13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6">
                                            <p:txEl>
                                              <p:pRg st="6" end="6"/>
                                            </p:txEl>
                                          </p:spTgt>
                                        </p:tgtEl>
                                        <p:attrNameLst>
                                          <p:attrName>style.visibility</p:attrName>
                                        </p:attrNameLst>
                                      </p:cBhvr>
                                      <p:to>
                                        <p:strVal val="visible"/>
                                      </p:to>
                                    </p:set>
                                    <p:animEffect transition="in" filter="fade">
                                      <p:cBhvr>
                                        <p:cTn id="27" dur="500"/>
                                        <p:tgtEl>
                                          <p:spTgt spid="13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6">
                                            <p:txEl>
                                              <p:pRg st="7" end="7"/>
                                            </p:txEl>
                                          </p:spTgt>
                                        </p:tgtEl>
                                        <p:attrNameLst>
                                          <p:attrName>style.visibility</p:attrName>
                                        </p:attrNameLst>
                                      </p:cBhvr>
                                      <p:to>
                                        <p:strVal val="visible"/>
                                      </p:to>
                                    </p:set>
                                    <p:animEffect transition="in" filter="fade">
                                      <p:cBhvr>
                                        <p:cTn id="32" dur="500"/>
                                        <p:tgtEl>
                                          <p:spTgt spid="13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136" name="Google Shape;136;p25"/>
          <p:cNvSpPr txBox="1"/>
          <p:nvPr/>
        </p:nvSpPr>
        <p:spPr>
          <a:xfrm>
            <a:off x="76200" y="685800"/>
            <a:ext cx="8861400" cy="4919200"/>
          </a:xfrm>
          <a:prstGeom prst="rect">
            <a:avLst/>
          </a:prstGeom>
          <a:noFill/>
          <a:ln>
            <a:noFill/>
          </a:ln>
        </p:spPr>
        <p:txBody>
          <a:bodyPr spcFirstLastPara="1" wrap="square" lIns="91425" tIns="91425" rIns="91425" bIns="91425" anchor="t" anchorCtr="0">
            <a:noAutofit/>
          </a:bodyPr>
          <a:lstStyle/>
          <a:p>
            <a:pPr lvl="0" algn="ctr">
              <a:spcBef>
                <a:spcPts val="0"/>
              </a:spcBef>
              <a:spcAft>
                <a:spcPts val="0"/>
              </a:spcAft>
            </a:pPr>
            <a:endParaRPr lang="en-US" sz="2800" dirty="0" smtClean="0"/>
          </a:p>
          <a:p>
            <a:pPr lvl="0" algn="ctr">
              <a:spcBef>
                <a:spcPts val="0"/>
              </a:spcBef>
              <a:spcAft>
                <a:spcPts val="0"/>
              </a:spcAft>
            </a:pPr>
            <a:endParaRPr lang="en-US" sz="2800" dirty="0"/>
          </a:p>
          <a:p>
            <a:pPr lvl="0" algn="ctr">
              <a:spcBef>
                <a:spcPts val="0"/>
              </a:spcBef>
              <a:spcAft>
                <a:spcPts val="0"/>
              </a:spcAft>
            </a:pPr>
            <a:endParaRPr lang="en-US" sz="2800" dirty="0" smtClean="0"/>
          </a:p>
          <a:p>
            <a:pPr lvl="0" algn="ctr">
              <a:spcBef>
                <a:spcPts val="0"/>
              </a:spcBef>
              <a:spcAft>
                <a:spcPts val="0"/>
              </a:spcAft>
            </a:pPr>
            <a:endParaRPr lang="en-US" sz="2800" dirty="0"/>
          </a:p>
          <a:p>
            <a:pPr lvl="0" algn="ctr">
              <a:spcBef>
                <a:spcPts val="0"/>
              </a:spcBef>
              <a:spcAft>
                <a:spcPts val="0"/>
              </a:spcAft>
            </a:pPr>
            <a:endParaRPr lang="en-US" sz="2800" dirty="0" smtClean="0"/>
          </a:p>
          <a:p>
            <a:pPr lvl="0" algn="ctr">
              <a:spcBef>
                <a:spcPts val="0"/>
              </a:spcBef>
              <a:spcAft>
                <a:spcPts val="0"/>
              </a:spcAft>
            </a:pPr>
            <a:r>
              <a:rPr lang="en-US" sz="2800" dirty="0" smtClean="0"/>
              <a:t>Engaged </a:t>
            </a:r>
            <a:r>
              <a:rPr lang="en-US" sz="2800" dirty="0"/>
              <a:t>Bodies,</a:t>
            </a:r>
            <a:r>
              <a:rPr lang="en-US" sz="2800" b="1" dirty="0"/>
              <a:t> </a:t>
            </a:r>
            <a:r>
              <a:rPr lang="en-US" sz="2800" dirty="0"/>
              <a:t>Obligations and Authority </a:t>
            </a:r>
            <a:endParaRPr sz="2800" dirty="0">
              <a:latin typeface="+mj-lt"/>
            </a:endParaRPr>
          </a:p>
        </p:txBody>
      </p:sp>
    </p:spTree>
    <p:extLst>
      <p:ext uri="{BB962C8B-B14F-4D97-AF65-F5344CB8AC3E}">
        <p14:creationId xmlns:p14="http://schemas.microsoft.com/office/powerpoint/2010/main" val="530440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2" name="TextBox 1"/>
          <p:cNvSpPr txBox="1"/>
          <p:nvPr/>
        </p:nvSpPr>
        <p:spPr>
          <a:xfrm>
            <a:off x="152400" y="685800"/>
            <a:ext cx="8763000" cy="5201424"/>
          </a:xfrm>
          <a:prstGeom prst="rect">
            <a:avLst/>
          </a:prstGeom>
          <a:noFill/>
        </p:spPr>
        <p:txBody>
          <a:bodyPr wrap="square" rtlCol="0">
            <a:spAutoFit/>
          </a:bodyPr>
          <a:lstStyle/>
          <a:p>
            <a:r>
              <a:rPr lang="en-US" sz="2400" b="1" dirty="0" err="1">
                <a:latin typeface="+mj-lt"/>
              </a:rPr>
              <a:t>MoIDPLHSA</a:t>
            </a:r>
            <a:r>
              <a:rPr lang="en-US" sz="2400" b="1" dirty="0">
                <a:latin typeface="+mj-lt"/>
              </a:rPr>
              <a:t>, NCDC and ESCUAC </a:t>
            </a:r>
            <a:endParaRPr lang="en-US" sz="2400" b="1" dirty="0" smtClean="0">
              <a:latin typeface="+mj-lt"/>
            </a:endParaRPr>
          </a:p>
          <a:p>
            <a:endParaRPr lang="en-US" sz="2400" b="1" dirty="0">
              <a:latin typeface="+mj-lt"/>
            </a:endParaRPr>
          </a:p>
          <a:p>
            <a:endParaRPr lang="ru-RU" sz="2400" b="1" dirty="0" smtClean="0">
              <a:latin typeface="+mj-lt"/>
            </a:endParaRPr>
          </a:p>
          <a:p>
            <a:endParaRPr lang="en-US" sz="2000" b="1" dirty="0">
              <a:latin typeface="+mj-lt"/>
            </a:endParaRPr>
          </a:p>
          <a:p>
            <a:pPr marL="285750" lvl="0" indent="-285750">
              <a:buFont typeface="Arial" panose="020B0604020202020204" pitchFamily="34" charset="0"/>
              <a:buChar char="•"/>
            </a:pPr>
            <a:r>
              <a:rPr lang="en-US" sz="2000" dirty="0">
                <a:latin typeface="+mj-lt"/>
              </a:rPr>
              <a:t>Coordination of the implementation of the Plan </a:t>
            </a:r>
            <a:r>
              <a:rPr lang="en-US" sz="2000" dirty="0" smtClean="0">
                <a:latin typeface="+mj-lt"/>
              </a:rPr>
              <a:t>in </a:t>
            </a:r>
            <a:r>
              <a:rPr lang="en-US" sz="2000" dirty="0">
                <a:latin typeface="+mj-lt"/>
              </a:rPr>
              <a:t>compliance with </a:t>
            </a:r>
            <a:r>
              <a:rPr lang="en-US" sz="2000" dirty="0" smtClean="0">
                <a:latin typeface="+mj-lt"/>
              </a:rPr>
              <a:t>IHR</a:t>
            </a:r>
            <a:endParaRPr lang="en-US" sz="2000" dirty="0">
              <a:latin typeface="+mj-lt"/>
            </a:endParaRPr>
          </a:p>
          <a:p>
            <a:pPr marL="285750" lvl="0" indent="-285750">
              <a:buFont typeface="Arial" panose="020B0604020202020204" pitchFamily="34" charset="0"/>
              <a:buChar char="•"/>
            </a:pPr>
            <a:r>
              <a:rPr lang="en-US" sz="2000" dirty="0" smtClean="0">
                <a:latin typeface="+mj-lt"/>
              </a:rPr>
              <a:t>Development </a:t>
            </a:r>
            <a:r>
              <a:rPr lang="en-US" sz="2000" dirty="0">
                <a:latin typeface="+mj-lt"/>
              </a:rPr>
              <a:t>of</a:t>
            </a:r>
            <a:r>
              <a:rPr lang="ka-GE" sz="2000" dirty="0">
                <a:latin typeface="+mj-lt"/>
              </a:rPr>
              <a:t> </a:t>
            </a:r>
            <a:r>
              <a:rPr lang="en-US" sz="2000" dirty="0" smtClean="0">
                <a:latin typeface="+mj-lt"/>
              </a:rPr>
              <a:t>a case management protocol</a:t>
            </a:r>
            <a:r>
              <a:rPr lang="ka-GE" sz="2000" dirty="0" smtClean="0">
                <a:latin typeface="+mj-lt"/>
              </a:rPr>
              <a:t> </a:t>
            </a:r>
            <a:endParaRPr lang="en-US" sz="2000" dirty="0" smtClean="0">
              <a:latin typeface="+mj-lt"/>
            </a:endParaRPr>
          </a:p>
          <a:p>
            <a:pPr marL="285750" lvl="0" indent="-285750">
              <a:buFont typeface="Arial" panose="020B0604020202020204" pitchFamily="34" charset="0"/>
              <a:buChar char="•"/>
            </a:pPr>
            <a:r>
              <a:rPr lang="en-US" sz="2000" dirty="0" smtClean="0">
                <a:latin typeface="+mj-lt"/>
              </a:rPr>
              <a:t>Implementation </a:t>
            </a:r>
            <a:r>
              <a:rPr lang="en-US" sz="2000" dirty="0">
                <a:latin typeface="+mj-lt"/>
              </a:rPr>
              <a:t>of screening within competences</a:t>
            </a:r>
          </a:p>
          <a:p>
            <a:pPr marL="285750" lvl="0" indent="-285750">
              <a:buFont typeface="Arial" panose="020B0604020202020204" pitchFamily="34" charset="0"/>
              <a:buChar char="•"/>
            </a:pPr>
            <a:r>
              <a:rPr lang="en-US" sz="2000" dirty="0">
                <a:latin typeface="+mj-lt"/>
              </a:rPr>
              <a:t>Surveillance  (including lab diagnostics)</a:t>
            </a:r>
          </a:p>
          <a:p>
            <a:pPr marL="285750" lvl="0" indent="-285750">
              <a:buFont typeface="Arial" panose="020B0604020202020204" pitchFamily="34" charset="0"/>
              <a:buChar char="•"/>
            </a:pPr>
            <a:r>
              <a:rPr lang="en-US" sz="2000" dirty="0">
                <a:latin typeface="+mj-lt"/>
              </a:rPr>
              <a:t>If needed, send the suspected / confirmed samples to WHO reference </a:t>
            </a:r>
            <a:r>
              <a:rPr lang="en-US" sz="2000" dirty="0" smtClean="0">
                <a:latin typeface="+mj-lt"/>
              </a:rPr>
              <a:t>lab</a:t>
            </a:r>
          </a:p>
          <a:p>
            <a:pPr marL="285750" lvl="0" indent="-285750">
              <a:buFont typeface="Arial" panose="020B0604020202020204" pitchFamily="34" charset="0"/>
              <a:buChar char="•"/>
            </a:pPr>
            <a:r>
              <a:rPr lang="en-US" sz="2000" dirty="0" smtClean="0">
                <a:latin typeface="+mj-lt"/>
              </a:rPr>
              <a:t>Quarantine</a:t>
            </a:r>
            <a:r>
              <a:rPr lang="ka-GE" sz="2000" dirty="0" smtClean="0">
                <a:latin typeface="+mj-lt"/>
              </a:rPr>
              <a:t> </a:t>
            </a:r>
            <a:r>
              <a:rPr lang="en-US" sz="2000" dirty="0" smtClean="0">
                <a:latin typeface="+mj-lt"/>
              </a:rPr>
              <a:t>of passengers coming from the areas of the coronavirus spread</a:t>
            </a:r>
          </a:p>
          <a:p>
            <a:pPr marL="285750" lvl="0" indent="-285750">
              <a:buFont typeface="Arial" panose="020B0604020202020204" pitchFamily="34" charset="0"/>
              <a:buChar char="•"/>
            </a:pPr>
            <a:r>
              <a:rPr lang="en-US" sz="2000" dirty="0" smtClean="0">
                <a:latin typeface="+mj-lt"/>
              </a:rPr>
              <a:t>Identify medical facilities and enact </a:t>
            </a:r>
            <a:r>
              <a:rPr lang="en-US" sz="2000" dirty="0">
                <a:latin typeface="+mj-lt"/>
              </a:rPr>
              <a:t>a referral mechanism</a:t>
            </a:r>
            <a:r>
              <a:rPr lang="ka-GE" sz="2000" dirty="0">
                <a:latin typeface="+mj-lt"/>
              </a:rPr>
              <a:t> </a:t>
            </a:r>
            <a:r>
              <a:rPr lang="en-US" sz="2000" dirty="0" smtClean="0">
                <a:latin typeface="+mj-lt"/>
              </a:rPr>
              <a:t>for the management of suspicious </a:t>
            </a:r>
            <a:r>
              <a:rPr lang="en-US" sz="2000" dirty="0" smtClean="0">
                <a:latin typeface="+mj-lt"/>
                <a:cs typeface="Calibri" panose="020F0502020204030204" pitchFamily="34" charset="0"/>
              </a:rPr>
              <a:t>and </a:t>
            </a:r>
            <a:r>
              <a:rPr lang="en-US" sz="2000" dirty="0">
                <a:latin typeface="+mj-lt"/>
                <a:cs typeface="Calibri" panose="020F0502020204030204" pitchFamily="34" charset="0"/>
              </a:rPr>
              <a:t>/ </a:t>
            </a:r>
            <a:r>
              <a:rPr lang="en-US" sz="2000" dirty="0" smtClean="0">
                <a:latin typeface="+mj-lt"/>
                <a:cs typeface="Calibri" panose="020F0502020204030204" pitchFamily="34" charset="0"/>
              </a:rPr>
              <a:t>or confirmed cases</a:t>
            </a:r>
            <a:endParaRPr lang="en-US" sz="2000" dirty="0">
              <a:latin typeface="+mj-lt"/>
              <a:cs typeface="Calibri" panose="020F0502020204030204" pitchFamily="34" charset="0"/>
            </a:endParaRPr>
          </a:p>
          <a:p>
            <a:pPr marL="285750" lvl="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Provision of trainings, relevant information to the medical staff, epidemiologists and other target </a:t>
            </a:r>
            <a:r>
              <a:rPr lang="en-US" sz="2000" dirty="0" smtClean="0">
                <a:latin typeface="Calibri" panose="020F0502020204030204" pitchFamily="34" charset="0"/>
                <a:cs typeface="Calibri" panose="020F0502020204030204" pitchFamily="34" charset="0"/>
              </a:rPr>
              <a:t>groups</a:t>
            </a:r>
            <a:endParaRPr lang="en-US" sz="20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Enhancement of infection control measures for the prevention of spread of new coronavirus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533400"/>
            <a:ext cx="1658938" cy="14478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685720"/>
            <a:ext cx="1619476" cy="1143160"/>
          </a:xfrm>
          <a:prstGeom prst="rect">
            <a:avLst/>
          </a:prstGeom>
        </p:spPr>
      </p:pic>
    </p:spTree>
    <p:extLst>
      <p:ext uri="{BB962C8B-B14F-4D97-AF65-F5344CB8AC3E}">
        <p14:creationId xmlns:p14="http://schemas.microsoft.com/office/powerpoint/2010/main" val="401273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500"/>
                                        <p:tgtEl>
                                          <p:spTgt spid="2">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fade">
                                      <p:cBhvr>
                                        <p:cTn id="37" dur="500"/>
                                        <p:tgtEl>
                                          <p:spTgt spid="2">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11" end="11"/>
                                            </p:txEl>
                                          </p:spTgt>
                                        </p:tgtEl>
                                        <p:attrNameLst>
                                          <p:attrName>style.visibility</p:attrName>
                                        </p:attrNameLst>
                                      </p:cBhvr>
                                      <p:to>
                                        <p:strVal val="visible"/>
                                      </p:to>
                                    </p:set>
                                    <p:animEffect transition="in" filter="fade">
                                      <p:cBhvr>
                                        <p:cTn id="42" dur="500"/>
                                        <p:tgtEl>
                                          <p:spTgt spid="2">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animEffect transition="in" filter="fade">
                                      <p:cBhvr>
                                        <p:cTn id="47"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136" name="Google Shape;136;p25"/>
          <p:cNvSpPr txBox="1"/>
          <p:nvPr/>
        </p:nvSpPr>
        <p:spPr>
          <a:xfrm>
            <a:off x="30126" y="762000"/>
            <a:ext cx="8199474" cy="5105400"/>
          </a:xfrm>
          <a:prstGeom prst="rect">
            <a:avLst/>
          </a:prstGeom>
          <a:noFill/>
          <a:ln>
            <a:noFill/>
          </a:ln>
        </p:spPr>
        <p:txBody>
          <a:bodyPr spcFirstLastPara="1" wrap="square" lIns="91425" tIns="91425" rIns="91425" bIns="91425" anchor="t" anchorCtr="0">
            <a:noAutofit/>
          </a:bodyPr>
          <a:lstStyle/>
          <a:p>
            <a:r>
              <a:rPr lang="en-US" sz="2400" b="1" dirty="0" smtClean="0">
                <a:latin typeface="+mj-lt"/>
              </a:rPr>
              <a:t>     Ministry </a:t>
            </a:r>
            <a:r>
              <a:rPr lang="en-US" sz="2400" b="1" dirty="0">
                <a:latin typeface="+mj-lt"/>
              </a:rPr>
              <a:t>of Internal Affairs / </a:t>
            </a:r>
            <a:r>
              <a:rPr lang="en-US" sz="2400" b="1" dirty="0" smtClean="0">
                <a:latin typeface="+mj-lt"/>
              </a:rPr>
              <a:t>Police</a:t>
            </a:r>
          </a:p>
          <a:p>
            <a:endParaRPr lang="en-US" sz="2400" b="1" dirty="0">
              <a:latin typeface="+mj-lt"/>
            </a:endParaRPr>
          </a:p>
          <a:p>
            <a:pPr marL="285750" lvl="0" indent="-285750">
              <a:buFont typeface="Arial" panose="020B0604020202020204" pitchFamily="34" charset="0"/>
              <a:buChar char="•"/>
            </a:pPr>
            <a:r>
              <a:rPr lang="en-US" sz="2000" dirty="0">
                <a:latin typeface="+mj-lt"/>
              </a:rPr>
              <a:t>Coordination of all preventive and response </a:t>
            </a:r>
            <a:r>
              <a:rPr lang="en-US" sz="2000" dirty="0" smtClean="0">
                <a:latin typeface="+mj-lt"/>
              </a:rPr>
              <a:t>measures</a:t>
            </a:r>
          </a:p>
          <a:p>
            <a:pPr lvl="0"/>
            <a:r>
              <a:rPr lang="en-US" sz="2000" dirty="0">
                <a:latin typeface="+mj-lt"/>
              </a:rPr>
              <a:t> </a:t>
            </a:r>
            <a:r>
              <a:rPr lang="en-US" sz="2000" dirty="0" smtClean="0">
                <a:latin typeface="+mj-lt"/>
              </a:rPr>
              <a:t>    </a:t>
            </a:r>
            <a:r>
              <a:rPr lang="en-US" sz="2000" dirty="0">
                <a:latin typeface="+mj-lt"/>
              </a:rPr>
              <a:t>based on the aforementioned Decree and provision of </a:t>
            </a:r>
            <a:endParaRPr lang="en-US" sz="2000" dirty="0" smtClean="0">
              <a:latin typeface="+mj-lt"/>
            </a:endParaRPr>
          </a:p>
          <a:p>
            <a:pPr lvl="0"/>
            <a:r>
              <a:rPr lang="en-US" sz="2000" dirty="0">
                <a:latin typeface="+mj-lt"/>
              </a:rPr>
              <a:t> </a:t>
            </a:r>
            <a:r>
              <a:rPr lang="en-US" sz="2000" dirty="0" smtClean="0">
                <a:latin typeface="+mj-lt"/>
              </a:rPr>
              <a:t>    safety </a:t>
            </a:r>
            <a:r>
              <a:rPr lang="en-US" sz="2000" dirty="0">
                <a:latin typeface="+mj-lt"/>
              </a:rPr>
              <a:t>and security of medical facilities</a:t>
            </a:r>
          </a:p>
          <a:p>
            <a:pPr marL="285750" lvl="0" indent="-285750">
              <a:buFont typeface="Arial" panose="020B0604020202020204" pitchFamily="34" charset="0"/>
              <a:buChar char="•"/>
            </a:pPr>
            <a:r>
              <a:rPr lang="en-US" sz="2000" dirty="0">
                <a:latin typeface="+mj-lt"/>
              </a:rPr>
              <a:t>Provision of assistance and safety during the transportation of patients by an ambulance or any other kind of vehicle for the isolation and restriction purposes</a:t>
            </a:r>
          </a:p>
          <a:p>
            <a:pPr marL="285750" lvl="0" indent="-285750">
              <a:buFont typeface="Arial" panose="020B0604020202020204" pitchFamily="34" charset="0"/>
              <a:buChar char="•"/>
            </a:pPr>
            <a:r>
              <a:rPr lang="en-US" sz="2000" dirty="0">
                <a:latin typeface="+mj-lt"/>
              </a:rPr>
              <a:t>Provision of isolation and safety of Coronavirus foci</a:t>
            </a:r>
          </a:p>
          <a:p>
            <a:pPr marL="285750" lvl="0" indent="-285750">
              <a:buFont typeface="Arial" panose="020B0604020202020204" pitchFamily="34" charset="0"/>
              <a:buChar char="•"/>
            </a:pPr>
            <a:r>
              <a:rPr lang="en-US" sz="2000" dirty="0">
                <a:latin typeface="+mj-lt"/>
              </a:rPr>
              <a:t>Provision of public order and safety of strategic state facilities</a:t>
            </a:r>
          </a:p>
          <a:p>
            <a:pPr marL="285750" lvl="0" indent="-285750">
              <a:buFont typeface="Arial" panose="020B0604020202020204" pitchFamily="34" charset="0"/>
              <a:buChar char="•"/>
            </a:pPr>
            <a:r>
              <a:rPr lang="en-US" sz="2000" dirty="0" smtClean="0">
                <a:latin typeface="+mj-lt"/>
              </a:rPr>
              <a:t>Distribution of informational leaflets to passengers arriving from the Coronavirus transmission areas</a:t>
            </a:r>
            <a:endParaRPr lang="en-US" sz="2000" dirty="0">
              <a:latin typeface="+mj-lt"/>
            </a:endParaRPr>
          </a:p>
          <a:p>
            <a:pPr marL="285750" lvl="0" indent="-285750">
              <a:buFont typeface="Arial" panose="020B0604020202020204" pitchFamily="34" charset="0"/>
              <a:buChar char="•"/>
            </a:pPr>
            <a:r>
              <a:rPr lang="en-US" sz="2000" dirty="0" smtClean="0">
                <a:latin typeface="+mj-lt"/>
              </a:rPr>
              <a:t>Registration of passengers arriving at border checkpoints in Georgia from Coronavirus transmission areas – Registration of Entry Characteristics</a:t>
            </a:r>
            <a:r>
              <a:rPr lang="ka-GE" sz="2000" dirty="0" smtClean="0">
                <a:latin typeface="+mj-lt"/>
              </a:rPr>
              <a:t>,</a:t>
            </a:r>
            <a:r>
              <a:rPr lang="en-US" sz="2000" dirty="0" smtClean="0">
                <a:latin typeface="+mj-lt"/>
              </a:rPr>
              <a:t> contact information and date of exit</a:t>
            </a:r>
            <a:endParaRPr lang="en-US" sz="2000" dirty="0">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457200"/>
            <a:ext cx="1417427" cy="1917070"/>
          </a:xfrm>
          <a:prstGeom prst="rect">
            <a:avLst/>
          </a:prstGeom>
        </p:spPr>
      </p:pic>
    </p:spTree>
    <p:extLst>
      <p:ext uri="{BB962C8B-B14F-4D97-AF65-F5344CB8AC3E}">
        <p14:creationId xmlns:p14="http://schemas.microsoft.com/office/powerpoint/2010/main" val="201655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xEl>
                                              <p:pRg st="2" end="2"/>
                                            </p:txEl>
                                          </p:spTgt>
                                        </p:tgtEl>
                                        <p:attrNameLst>
                                          <p:attrName>style.visibility</p:attrName>
                                        </p:attrNameLst>
                                      </p:cBhvr>
                                      <p:to>
                                        <p:strVal val="visible"/>
                                      </p:to>
                                    </p:set>
                                    <p:animEffect transition="in" filter="fade">
                                      <p:cBhvr>
                                        <p:cTn id="7" dur="500"/>
                                        <p:tgtEl>
                                          <p:spTgt spid="13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6">
                                            <p:txEl>
                                              <p:pRg st="3" end="3"/>
                                            </p:txEl>
                                          </p:spTgt>
                                        </p:tgtEl>
                                        <p:attrNameLst>
                                          <p:attrName>style.visibility</p:attrName>
                                        </p:attrNameLst>
                                      </p:cBhvr>
                                      <p:to>
                                        <p:strVal val="visible"/>
                                      </p:to>
                                    </p:set>
                                    <p:animEffect transition="in" filter="fade">
                                      <p:cBhvr>
                                        <p:cTn id="10" dur="500"/>
                                        <p:tgtEl>
                                          <p:spTgt spid="136">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6">
                                            <p:txEl>
                                              <p:pRg st="4" end="4"/>
                                            </p:txEl>
                                          </p:spTgt>
                                        </p:tgtEl>
                                        <p:attrNameLst>
                                          <p:attrName>style.visibility</p:attrName>
                                        </p:attrNameLst>
                                      </p:cBhvr>
                                      <p:to>
                                        <p:strVal val="visible"/>
                                      </p:to>
                                    </p:set>
                                    <p:animEffect transition="in" filter="fade">
                                      <p:cBhvr>
                                        <p:cTn id="13" dur="500"/>
                                        <p:tgtEl>
                                          <p:spTgt spid="136">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6">
                                            <p:txEl>
                                              <p:pRg st="5" end="5"/>
                                            </p:txEl>
                                          </p:spTgt>
                                        </p:tgtEl>
                                        <p:attrNameLst>
                                          <p:attrName>style.visibility</p:attrName>
                                        </p:attrNameLst>
                                      </p:cBhvr>
                                      <p:to>
                                        <p:strVal val="visible"/>
                                      </p:to>
                                    </p:set>
                                    <p:animEffect transition="in" filter="fade">
                                      <p:cBhvr>
                                        <p:cTn id="18" dur="500"/>
                                        <p:tgtEl>
                                          <p:spTgt spid="136">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6">
                                            <p:txEl>
                                              <p:pRg st="6" end="6"/>
                                            </p:txEl>
                                          </p:spTgt>
                                        </p:tgtEl>
                                        <p:attrNameLst>
                                          <p:attrName>style.visibility</p:attrName>
                                        </p:attrNameLst>
                                      </p:cBhvr>
                                      <p:to>
                                        <p:strVal val="visible"/>
                                      </p:to>
                                    </p:set>
                                    <p:animEffect transition="in" filter="fade">
                                      <p:cBhvr>
                                        <p:cTn id="23" dur="500"/>
                                        <p:tgtEl>
                                          <p:spTgt spid="136">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6">
                                            <p:txEl>
                                              <p:pRg st="7" end="7"/>
                                            </p:txEl>
                                          </p:spTgt>
                                        </p:tgtEl>
                                        <p:attrNameLst>
                                          <p:attrName>style.visibility</p:attrName>
                                        </p:attrNameLst>
                                      </p:cBhvr>
                                      <p:to>
                                        <p:strVal val="visible"/>
                                      </p:to>
                                    </p:set>
                                    <p:animEffect transition="in" filter="fade">
                                      <p:cBhvr>
                                        <p:cTn id="28" dur="500"/>
                                        <p:tgtEl>
                                          <p:spTgt spid="136">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6">
                                            <p:txEl>
                                              <p:pRg st="8" end="8"/>
                                            </p:txEl>
                                          </p:spTgt>
                                        </p:tgtEl>
                                        <p:attrNameLst>
                                          <p:attrName>style.visibility</p:attrName>
                                        </p:attrNameLst>
                                      </p:cBhvr>
                                      <p:to>
                                        <p:strVal val="visible"/>
                                      </p:to>
                                    </p:set>
                                    <p:animEffect transition="in" filter="fade">
                                      <p:cBhvr>
                                        <p:cTn id="33" dur="500"/>
                                        <p:tgtEl>
                                          <p:spTgt spid="136">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6">
                                            <p:txEl>
                                              <p:pRg st="9" end="9"/>
                                            </p:txEl>
                                          </p:spTgt>
                                        </p:tgtEl>
                                        <p:attrNameLst>
                                          <p:attrName>style.visibility</p:attrName>
                                        </p:attrNameLst>
                                      </p:cBhvr>
                                      <p:to>
                                        <p:strVal val="visible"/>
                                      </p:to>
                                    </p:set>
                                    <p:animEffect transition="in" filter="fade">
                                      <p:cBhvr>
                                        <p:cTn id="38" dur="500"/>
                                        <p:tgtEl>
                                          <p:spTgt spid="13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136" name="Google Shape;136;p25"/>
          <p:cNvSpPr txBox="1"/>
          <p:nvPr/>
        </p:nvSpPr>
        <p:spPr>
          <a:xfrm>
            <a:off x="152400" y="609600"/>
            <a:ext cx="8763000" cy="5334000"/>
          </a:xfrm>
          <a:prstGeom prst="rect">
            <a:avLst/>
          </a:prstGeom>
          <a:noFill/>
          <a:ln>
            <a:noFill/>
          </a:ln>
        </p:spPr>
        <p:txBody>
          <a:bodyPr spcFirstLastPara="1" wrap="square" lIns="91425" tIns="91425" rIns="91425" bIns="91425" anchor="t" anchorCtr="0">
            <a:noAutofit/>
          </a:bodyPr>
          <a:lstStyle/>
          <a:p>
            <a:r>
              <a:rPr lang="en-US" sz="2400" b="1" dirty="0" smtClean="0">
                <a:latin typeface="+mj-lt"/>
              </a:rPr>
              <a:t>  </a:t>
            </a:r>
          </a:p>
          <a:p>
            <a:endParaRPr lang="en-US" sz="2400" b="1" dirty="0" smtClean="0">
              <a:latin typeface="+mj-lt"/>
            </a:endParaRPr>
          </a:p>
          <a:p>
            <a:r>
              <a:rPr lang="en-US" sz="2400" b="1" dirty="0" smtClean="0">
                <a:latin typeface="+mj-lt"/>
              </a:rPr>
              <a:t>Ministry </a:t>
            </a:r>
            <a:r>
              <a:rPr lang="en-US" sz="2400" b="1" dirty="0">
                <a:latin typeface="+mj-lt"/>
              </a:rPr>
              <a:t>of Finances / Revenue </a:t>
            </a:r>
            <a:r>
              <a:rPr lang="en-US" sz="2400" b="1" dirty="0" smtClean="0">
                <a:latin typeface="+mj-lt"/>
              </a:rPr>
              <a:t>Service</a:t>
            </a:r>
          </a:p>
          <a:p>
            <a:endParaRPr lang="en-US" sz="2400" b="1" dirty="0" smtClean="0">
              <a:latin typeface="+mj-lt"/>
            </a:endParaRPr>
          </a:p>
          <a:p>
            <a:endParaRPr lang="en-US" sz="2400" b="1" dirty="0">
              <a:latin typeface="+mj-lt"/>
            </a:endParaRPr>
          </a:p>
          <a:p>
            <a:pPr marL="342900" lvl="0" indent="-342900">
              <a:buFont typeface="Arial" panose="020B0604020202020204" pitchFamily="34" charset="0"/>
              <a:buChar char="•"/>
            </a:pPr>
            <a:r>
              <a:rPr lang="en-US" sz="2200" dirty="0">
                <a:latin typeface="+mj-lt"/>
              </a:rPr>
              <a:t>Distribution of informational leaflets to passengers arriving from the Coronavirus transmission areas</a:t>
            </a:r>
          </a:p>
          <a:p>
            <a:pPr marL="342900" lvl="0" indent="-342900">
              <a:buFont typeface="Arial" panose="020B0604020202020204" pitchFamily="34" charset="0"/>
              <a:buChar char="•"/>
            </a:pPr>
            <a:r>
              <a:rPr lang="en-US" sz="2200" dirty="0">
                <a:latin typeface="+mj-lt"/>
              </a:rPr>
              <a:t>Management of passengers arriving at border checkpoints in Georgia from Coronavirus transmission </a:t>
            </a:r>
            <a:r>
              <a:rPr lang="en-US" sz="2200" dirty="0" smtClean="0">
                <a:latin typeface="+mj-lt"/>
              </a:rPr>
              <a:t>areas</a:t>
            </a:r>
            <a:endParaRPr lang="en-US" sz="2200" dirty="0">
              <a:latin typeface="+mj-lt"/>
            </a:endParaRPr>
          </a:p>
          <a:p>
            <a:pPr marL="342900" lvl="0" indent="-342900">
              <a:buFont typeface="Arial" panose="020B0604020202020204" pitchFamily="34" charset="0"/>
              <a:buChar char="•"/>
            </a:pPr>
            <a:r>
              <a:rPr lang="en-US" sz="2200" dirty="0">
                <a:latin typeface="+mj-lt"/>
              </a:rPr>
              <a:t>Collection of detailed travel history according to the information received</a:t>
            </a:r>
          </a:p>
          <a:p>
            <a:pPr marL="342900" lvl="0" indent="-342900">
              <a:buFont typeface="Arial" panose="020B0604020202020204" pitchFamily="34" charset="0"/>
              <a:buChar char="•"/>
            </a:pPr>
            <a:r>
              <a:rPr lang="en-US" sz="2200" dirty="0">
                <a:latin typeface="+mj-lt"/>
              </a:rPr>
              <a:t>Screening according to International Health Regulations</a:t>
            </a:r>
          </a:p>
          <a:p>
            <a:pPr marL="342900" lvl="0" indent="-342900">
              <a:buFont typeface="Arial" panose="020B0604020202020204" pitchFamily="34" charset="0"/>
              <a:buChar char="•"/>
            </a:pPr>
            <a:r>
              <a:rPr lang="en-US" sz="2200" dirty="0">
                <a:latin typeface="+mj-lt"/>
              </a:rPr>
              <a:t>Immediate notification to the NCDC</a:t>
            </a:r>
          </a:p>
          <a:p>
            <a:pPr marL="342900" lvl="0" indent="-342900">
              <a:buFont typeface="Arial" panose="020B0604020202020204" pitchFamily="34" charset="0"/>
              <a:buChar char="•"/>
            </a:pPr>
            <a:r>
              <a:rPr lang="en-US" sz="2200" dirty="0">
                <a:latin typeface="+mj-lt"/>
              </a:rPr>
              <a:t>The National Food Agency and the Revenue Service enforces prohibition of import of live animals from the People’s Republic of China</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990600"/>
            <a:ext cx="1714261" cy="92284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785923"/>
            <a:ext cx="1332197" cy="1332197"/>
          </a:xfrm>
          <a:prstGeom prst="rect">
            <a:avLst/>
          </a:prstGeom>
        </p:spPr>
      </p:pic>
    </p:spTree>
    <p:extLst>
      <p:ext uri="{BB962C8B-B14F-4D97-AF65-F5344CB8AC3E}">
        <p14:creationId xmlns:p14="http://schemas.microsoft.com/office/powerpoint/2010/main" val="10687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xEl>
                                              <p:pRg st="5" end="5"/>
                                            </p:txEl>
                                          </p:spTgt>
                                        </p:tgtEl>
                                        <p:attrNameLst>
                                          <p:attrName>style.visibility</p:attrName>
                                        </p:attrNameLst>
                                      </p:cBhvr>
                                      <p:to>
                                        <p:strVal val="visible"/>
                                      </p:to>
                                    </p:set>
                                    <p:animEffect transition="in" filter="fade">
                                      <p:cBhvr>
                                        <p:cTn id="7" dur="500"/>
                                        <p:tgtEl>
                                          <p:spTgt spid="136">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
                                            <p:txEl>
                                              <p:pRg st="6" end="6"/>
                                            </p:txEl>
                                          </p:spTgt>
                                        </p:tgtEl>
                                        <p:attrNameLst>
                                          <p:attrName>style.visibility</p:attrName>
                                        </p:attrNameLst>
                                      </p:cBhvr>
                                      <p:to>
                                        <p:strVal val="visible"/>
                                      </p:to>
                                    </p:set>
                                    <p:animEffect transition="in" filter="fade">
                                      <p:cBhvr>
                                        <p:cTn id="12" dur="500"/>
                                        <p:tgtEl>
                                          <p:spTgt spid="136">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6">
                                            <p:txEl>
                                              <p:pRg st="7" end="7"/>
                                            </p:txEl>
                                          </p:spTgt>
                                        </p:tgtEl>
                                        <p:attrNameLst>
                                          <p:attrName>style.visibility</p:attrName>
                                        </p:attrNameLst>
                                      </p:cBhvr>
                                      <p:to>
                                        <p:strVal val="visible"/>
                                      </p:to>
                                    </p:set>
                                    <p:animEffect transition="in" filter="fade">
                                      <p:cBhvr>
                                        <p:cTn id="17" dur="500"/>
                                        <p:tgtEl>
                                          <p:spTgt spid="136">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6">
                                            <p:txEl>
                                              <p:pRg st="8" end="8"/>
                                            </p:txEl>
                                          </p:spTgt>
                                        </p:tgtEl>
                                        <p:attrNameLst>
                                          <p:attrName>style.visibility</p:attrName>
                                        </p:attrNameLst>
                                      </p:cBhvr>
                                      <p:to>
                                        <p:strVal val="visible"/>
                                      </p:to>
                                    </p:set>
                                    <p:animEffect transition="in" filter="fade">
                                      <p:cBhvr>
                                        <p:cTn id="22" dur="500"/>
                                        <p:tgtEl>
                                          <p:spTgt spid="136">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6">
                                            <p:txEl>
                                              <p:pRg st="9" end="9"/>
                                            </p:txEl>
                                          </p:spTgt>
                                        </p:tgtEl>
                                        <p:attrNameLst>
                                          <p:attrName>style.visibility</p:attrName>
                                        </p:attrNameLst>
                                      </p:cBhvr>
                                      <p:to>
                                        <p:strVal val="visible"/>
                                      </p:to>
                                    </p:set>
                                    <p:animEffect transition="in" filter="fade">
                                      <p:cBhvr>
                                        <p:cTn id="27" dur="500"/>
                                        <p:tgtEl>
                                          <p:spTgt spid="136">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6">
                                            <p:txEl>
                                              <p:pRg st="10" end="10"/>
                                            </p:txEl>
                                          </p:spTgt>
                                        </p:tgtEl>
                                        <p:attrNameLst>
                                          <p:attrName>style.visibility</p:attrName>
                                        </p:attrNameLst>
                                      </p:cBhvr>
                                      <p:to>
                                        <p:strVal val="visible"/>
                                      </p:to>
                                    </p:set>
                                    <p:animEffect transition="in" filter="fade">
                                      <p:cBhvr>
                                        <p:cTn id="32" dur="500"/>
                                        <p:tgtEl>
                                          <p:spTgt spid="13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136" name="Google Shape;136;p25"/>
          <p:cNvSpPr txBox="1"/>
          <p:nvPr/>
        </p:nvSpPr>
        <p:spPr>
          <a:xfrm>
            <a:off x="55165" y="838200"/>
            <a:ext cx="6858000" cy="5105400"/>
          </a:xfrm>
          <a:prstGeom prst="rect">
            <a:avLst/>
          </a:prstGeom>
          <a:noFill/>
          <a:ln>
            <a:noFill/>
          </a:ln>
        </p:spPr>
        <p:txBody>
          <a:bodyPr spcFirstLastPara="1" wrap="square" lIns="91425" tIns="91425" rIns="91425" bIns="91425" anchor="t" anchorCtr="0">
            <a:noAutofit/>
          </a:bodyPr>
          <a:lstStyle/>
          <a:p>
            <a:r>
              <a:rPr lang="en-US" sz="2400" b="1" dirty="0">
                <a:latin typeface="+mj-lt"/>
              </a:rPr>
              <a:t>Ministry of Economy and Sustainable </a:t>
            </a:r>
            <a:endParaRPr lang="en-US" sz="2400" b="1" dirty="0" smtClean="0">
              <a:latin typeface="+mj-lt"/>
            </a:endParaRPr>
          </a:p>
          <a:p>
            <a:r>
              <a:rPr lang="en-US" sz="2400" b="1" dirty="0" smtClean="0">
                <a:latin typeface="+mj-lt"/>
              </a:rPr>
              <a:t>Development </a:t>
            </a:r>
            <a:r>
              <a:rPr lang="en-US" sz="2400" b="1" dirty="0">
                <a:latin typeface="+mj-lt"/>
              </a:rPr>
              <a:t>/ United Airports of Georgia</a:t>
            </a:r>
          </a:p>
          <a:p>
            <a:endParaRPr lang="en-US" sz="2400" b="1" dirty="0">
              <a:latin typeface="+mj-lt"/>
            </a:endParaRPr>
          </a:p>
          <a:p>
            <a:pPr marL="342900" lvl="0" indent="-342900">
              <a:buFont typeface="Arial" panose="020B0604020202020204" pitchFamily="34" charset="0"/>
              <a:buChar char="•"/>
            </a:pPr>
            <a:r>
              <a:rPr lang="en-US" sz="2000" dirty="0">
                <a:latin typeface="+mj-lt"/>
              </a:rPr>
              <a:t>Provision of information to the individuals and legal entities engaged into the touristic industry about the spread of Coronavirus</a:t>
            </a:r>
          </a:p>
          <a:p>
            <a:pPr marL="342900" lvl="0" indent="-342900">
              <a:buFont typeface="Arial" panose="020B0604020202020204" pitchFamily="34" charset="0"/>
              <a:buChar char="•"/>
            </a:pPr>
            <a:r>
              <a:rPr lang="en-US" sz="2000" dirty="0">
                <a:latin typeface="+mj-lt"/>
              </a:rPr>
              <a:t>Temporary cancellation of international direct flights from the highly infected areas. </a:t>
            </a:r>
            <a:endParaRPr lang="en-US" sz="2000" dirty="0" smtClean="0">
              <a:latin typeface="+mj-lt"/>
            </a:endParaRPr>
          </a:p>
          <a:p>
            <a:pPr lvl="0"/>
            <a:endParaRPr lang="en-US" sz="2000" dirty="0" smtClean="0">
              <a:latin typeface="+mj-lt"/>
            </a:endParaRPr>
          </a:p>
          <a:p>
            <a:pPr marL="342900" lvl="0" indent="-342900">
              <a:buFont typeface="Arial" panose="020B0604020202020204" pitchFamily="34" charset="0"/>
              <a:buChar char="•"/>
            </a:pPr>
            <a:r>
              <a:rPr lang="en-US" sz="2000" b="1" dirty="0" smtClean="0">
                <a:latin typeface="+mj-lt"/>
              </a:rPr>
              <a:t>The </a:t>
            </a:r>
            <a:r>
              <a:rPr lang="en-US" sz="2000" b="1" dirty="0">
                <a:latin typeface="+mj-lt"/>
              </a:rPr>
              <a:t>United Airports of Georgia </a:t>
            </a:r>
            <a:r>
              <a:rPr lang="en-US" sz="2000" dirty="0">
                <a:latin typeface="+mj-lt"/>
              </a:rPr>
              <a:t>should be requested to provide immediate procurement and installation of </a:t>
            </a:r>
            <a:r>
              <a:rPr lang="en-US" sz="2000" dirty="0" err="1">
                <a:latin typeface="+mj-lt"/>
              </a:rPr>
              <a:t>thermo</a:t>
            </a:r>
            <a:r>
              <a:rPr lang="en-US" sz="2000" dirty="0">
                <a:latin typeface="+mj-lt"/>
              </a:rPr>
              <a:t> scanners and other relevant equipment at the international airports of Georgia within their budget allocations and to provide temporary transition of ownership (free of charge) to the Revenue Service for passenger screening purposes</a:t>
            </a:r>
          </a:p>
        </p:txBody>
      </p:sp>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31958" t="23788" r="29907" b="23822"/>
          <a:stretch/>
        </p:blipFill>
        <p:spPr>
          <a:xfrm>
            <a:off x="6851717" y="1371600"/>
            <a:ext cx="2477616" cy="191707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1210" y="3581400"/>
            <a:ext cx="2133600" cy="2133600"/>
          </a:xfrm>
          <a:prstGeom prst="rect">
            <a:avLst/>
          </a:prstGeom>
        </p:spPr>
      </p:pic>
    </p:spTree>
    <p:extLst>
      <p:ext uri="{BB962C8B-B14F-4D97-AF65-F5344CB8AC3E}">
        <p14:creationId xmlns:p14="http://schemas.microsoft.com/office/powerpoint/2010/main" val="275541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xEl>
                                              <p:pRg st="3" end="3"/>
                                            </p:txEl>
                                          </p:spTgt>
                                        </p:tgtEl>
                                        <p:attrNameLst>
                                          <p:attrName>style.visibility</p:attrName>
                                        </p:attrNameLst>
                                      </p:cBhvr>
                                      <p:to>
                                        <p:strVal val="visible"/>
                                      </p:to>
                                    </p:set>
                                    <p:animEffect transition="in" filter="fade">
                                      <p:cBhvr>
                                        <p:cTn id="7" dur="500"/>
                                        <p:tgtEl>
                                          <p:spTgt spid="13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
                                            <p:txEl>
                                              <p:pRg st="4" end="4"/>
                                            </p:txEl>
                                          </p:spTgt>
                                        </p:tgtEl>
                                        <p:attrNameLst>
                                          <p:attrName>style.visibility</p:attrName>
                                        </p:attrNameLst>
                                      </p:cBhvr>
                                      <p:to>
                                        <p:strVal val="visible"/>
                                      </p:to>
                                    </p:set>
                                    <p:animEffect transition="in" filter="fade">
                                      <p:cBhvr>
                                        <p:cTn id="12" dur="500"/>
                                        <p:tgtEl>
                                          <p:spTgt spid="13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6">
                                            <p:txEl>
                                              <p:pRg st="6" end="6"/>
                                            </p:txEl>
                                          </p:spTgt>
                                        </p:tgtEl>
                                        <p:attrNameLst>
                                          <p:attrName>style.visibility</p:attrName>
                                        </p:attrNameLst>
                                      </p:cBhvr>
                                      <p:to>
                                        <p:strVal val="visible"/>
                                      </p:to>
                                    </p:set>
                                    <p:animEffect transition="in" filter="fade">
                                      <p:cBhvr>
                                        <p:cTn id="17" dur="500"/>
                                        <p:tgtEl>
                                          <p:spTgt spid="13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136" name="Google Shape;136;p25"/>
          <p:cNvSpPr txBox="1"/>
          <p:nvPr/>
        </p:nvSpPr>
        <p:spPr>
          <a:xfrm>
            <a:off x="55164" y="838200"/>
            <a:ext cx="7488636" cy="5105400"/>
          </a:xfrm>
          <a:prstGeom prst="rect">
            <a:avLst/>
          </a:prstGeom>
          <a:noFill/>
          <a:ln>
            <a:noFill/>
          </a:ln>
        </p:spPr>
        <p:txBody>
          <a:bodyPr spcFirstLastPara="1" wrap="square" lIns="91425" tIns="91425" rIns="91425" bIns="91425" anchor="t" anchorCtr="0">
            <a:noAutofit/>
          </a:bodyPr>
          <a:lstStyle/>
          <a:p>
            <a:r>
              <a:rPr lang="en-US" sz="2600" b="1" dirty="0" smtClean="0">
                <a:latin typeface="+mj-lt"/>
              </a:rPr>
              <a:t>Ministry of Foreign Affairs</a:t>
            </a:r>
            <a:endParaRPr lang="en-US" sz="2600" b="1" dirty="0">
              <a:latin typeface="+mj-lt"/>
            </a:endParaRPr>
          </a:p>
          <a:p>
            <a:endParaRPr lang="en-US" sz="2400" b="1" dirty="0">
              <a:latin typeface="+mj-lt"/>
            </a:endParaRPr>
          </a:p>
          <a:p>
            <a:pPr marL="342900" lvl="0" indent="-342900">
              <a:buFont typeface="Arial" panose="020B0604020202020204" pitchFamily="34" charset="0"/>
              <a:buChar char="•"/>
            </a:pPr>
            <a:r>
              <a:rPr lang="en-US" sz="2000" dirty="0">
                <a:latin typeface="+mj-lt"/>
              </a:rPr>
              <a:t>Informing relevant embassies about the need for the health insurance for the citizens of their countries willing to travel to Georgia, </a:t>
            </a:r>
            <a:r>
              <a:rPr lang="en-US" sz="2000" dirty="0" smtClean="0">
                <a:latin typeface="+mj-lt"/>
              </a:rPr>
              <a:t>the </a:t>
            </a:r>
            <a:r>
              <a:rPr lang="en-US" sz="2000" dirty="0">
                <a:latin typeface="+mj-lt"/>
              </a:rPr>
              <a:t>health conditions of their citizens residing in Georgia and </a:t>
            </a:r>
            <a:r>
              <a:rPr lang="en-US" sz="2000" dirty="0" smtClean="0">
                <a:latin typeface="+mj-lt"/>
              </a:rPr>
              <a:t>about </a:t>
            </a:r>
            <a:r>
              <a:rPr lang="en-US" sz="2000" dirty="0">
                <a:latin typeface="+mj-lt"/>
              </a:rPr>
              <a:t>the preventive measures of coronavirus infection spread</a:t>
            </a:r>
          </a:p>
          <a:p>
            <a:pPr marL="342900" lvl="0" indent="-342900">
              <a:buFont typeface="Arial" panose="020B0604020202020204" pitchFamily="34" charset="0"/>
              <a:buChar char="•"/>
            </a:pPr>
            <a:r>
              <a:rPr lang="en-US" sz="2000" dirty="0">
                <a:latin typeface="+mj-lt"/>
              </a:rPr>
              <a:t>Informing the relevant bodies and international organizations abroad regarding the morbidity data in the country</a:t>
            </a:r>
            <a:endParaRPr lang="en-US" sz="2000" dirty="0" smtClean="0">
              <a:latin typeface="+mj-lt"/>
            </a:endParaRPr>
          </a:p>
          <a:p>
            <a:pPr marL="342900" lvl="0" indent="-342900">
              <a:buFont typeface="Arial" panose="020B0604020202020204" pitchFamily="34" charset="0"/>
              <a:buChar char="•"/>
            </a:pPr>
            <a:r>
              <a:rPr lang="en-US" sz="2000" dirty="0">
                <a:latin typeface="+mj-lt"/>
              </a:rPr>
              <a:t>Informing the Government of Georgia about the health condition of Georgian citizens residing in high-risk zone countries and other countries including the coronavirus diagnosed </a:t>
            </a:r>
            <a:r>
              <a:rPr lang="en-US" sz="2000" dirty="0" smtClean="0">
                <a:latin typeface="+mj-lt"/>
              </a:rPr>
              <a:t>cases</a:t>
            </a:r>
          </a:p>
          <a:p>
            <a:pPr marL="342900" lvl="0" indent="-342900">
              <a:buFont typeface="Arial" panose="020B0604020202020204" pitchFamily="34" charset="0"/>
              <a:buChar char="•"/>
            </a:pPr>
            <a:r>
              <a:rPr lang="en-US" sz="2000" dirty="0">
                <a:latin typeface="+mj-lt"/>
              </a:rPr>
              <a:t>Considering the possibility of introducing a temporary visa regime with countries defined as high-risk areas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8651" y="609600"/>
            <a:ext cx="1823313" cy="1823313"/>
          </a:xfrm>
          <a:prstGeom prst="rect">
            <a:avLst/>
          </a:prstGeom>
        </p:spPr>
      </p:pic>
    </p:spTree>
    <p:extLst>
      <p:ext uri="{BB962C8B-B14F-4D97-AF65-F5344CB8AC3E}">
        <p14:creationId xmlns:p14="http://schemas.microsoft.com/office/powerpoint/2010/main" val="349627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xEl>
                                              <p:pRg st="2" end="2"/>
                                            </p:txEl>
                                          </p:spTgt>
                                        </p:tgtEl>
                                        <p:attrNameLst>
                                          <p:attrName>style.visibility</p:attrName>
                                        </p:attrNameLst>
                                      </p:cBhvr>
                                      <p:to>
                                        <p:strVal val="visible"/>
                                      </p:to>
                                    </p:set>
                                    <p:animEffect transition="in" filter="fade">
                                      <p:cBhvr>
                                        <p:cTn id="7" dur="500"/>
                                        <p:tgtEl>
                                          <p:spTgt spid="13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
                                            <p:txEl>
                                              <p:pRg st="3" end="3"/>
                                            </p:txEl>
                                          </p:spTgt>
                                        </p:tgtEl>
                                        <p:attrNameLst>
                                          <p:attrName>style.visibility</p:attrName>
                                        </p:attrNameLst>
                                      </p:cBhvr>
                                      <p:to>
                                        <p:strVal val="visible"/>
                                      </p:to>
                                    </p:set>
                                    <p:animEffect transition="in" filter="fade">
                                      <p:cBhvr>
                                        <p:cTn id="12" dur="500"/>
                                        <p:tgtEl>
                                          <p:spTgt spid="13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6">
                                            <p:txEl>
                                              <p:pRg st="4" end="4"/>
                                            </p:txEl>
                                          </p:spTgt>
                                        </p:tgtEl>
                                        <p:attrNameLst>
                                          <p:attrName>style.visibility</p:attrName>
                                        </p:attrNameLst>
                                      </p:cBhvr>
                                      <p:to>
                                        <p:strVal val="visible"/>
                                      </p:to>
                                    </p:set>
                                    <p:animEffect transition="in" filter="fade">
                                      <p:cBhvr>
                                        <p:cTn id="17" dur="500"/>
                                        <p:tgtEl>
                                          <p:spTgt spid="13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6">
                                            <p:txEl>
                                              <p:pRg st="5" end="5"/>
                                            </p:txEl>
                                          </p:spTgt>
                                        </p:tgtEl>
                                        <p:attrNameLst>
                                          <p:attrName>style.visibility</p:attrName>
                                        </p:attrNameLst>
                                      </p:cBhvr>
                                      <p:to>
                                        <p:strVal val="visible"/>
                                      </p:to>
                                    </p:set>
                                    <p:animEffect transition="in" filter="fade">
                                      <p:cBhvr>
                                        <p:cTn id="22" dur="500"/>
                                        <p:tgtEl>
                                          <p:spTgt spid="13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სოფლის ექიმი პჯდ საბჭო 21 01 14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სოფლის ექიმი პჯდ საბჭო 21 01 14 (4)</Template>
  <TotalTime>6385</TotalTime>
  <Words>4340</Words>
  <Application>Microsoft Office PowerPoint</Application>
  <PresentationFormat>On-screen Show (4:3)</PresentationFormat>
  <Paragraphs>323</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სოფლის ექიმი პჯდ საბჭო 21 01 14 (4)</vt:lpstr>
      <vt:lpstr>Georgia Novel Coronavirus Response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Current situation in Georgia </vt:lpstr>
      <vt:lpstr>PowerPoint Presentation</vt:lpstr>
      <vt:lpstr>PowerPoint Presentation</vt:lpstr>
      <vt:lpstr>PowerPoint Presentation</vt:lpstr>
      <vt:lpstr>PowerPoint Presentation</vt:lpstr>
    </vt:vector>
  </TitlesOfParts>
  <Company>SSA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Nino Berdzuli</dc:creator>
  <cp:lastModifiedBy>Alisa</cp:lastModifiedBy>
  <cp:revision>717</cp:revision>
  <cp:lastPrinted>2017-11-27T07:20:42Z</cp:lastPrinted>
  <dcterms:created xsi:type="dcterms:W3CDTF">2012-02-03T10:47:59Z</dcterms:created>
  <dcterms:modified xsi:type="dcterms:W3CDTF">2020-03-05T17:38:13Z</dcterms:modified>
</cp:coreProperties>
</file>